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8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5" r:id="rId39"/>
    <p:sldId id="300" r:id="rId40"/>
    <p:sldId id="302" r:id="rId41"/>
    <p:sldId id="301" r:id="rId42"/>
    <p:sldId id="297" r:id="rId43"/>
    <p:sldId id="303" r:id="rId44"/>
    <p:sldId id="305" r:id="rId45"/>
    <p:sldId id="306" r:id="rId46"/>
    <p:sldId id="304" r:id="rId4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FFFF"/>
    <a:srgbClr val="D9D9D9"/>
    <a:srgbClr val="DAE3F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8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/>
              <a:t>&lt;LINE </a:t>
            </a:r>
            <a:r>
              <a:rPr lang="ko-KR" altLang="en-US" sz="1600" dirty="0" smtClean="0"/>
              <a:t>사업 설계 검토 </a:t>
            </a:r>
            <a:r>
              <a:rPr lang="en-US" altLang="ko-KR" sz="1600" dirty="0" smtClean="0"/>
              <a:t>M/H&gt;</a:t>
            </a:r>
            <a:endParaRPr lang="ko-KR" sz="1600" dirty="0"/>
          </a:p>
        </c:rich>
      </c:tx>
      <c:layout>
        <c:manualLayout>
          <c:xMode val="edge"/>
          <c:yMode val="edge"/>
          <c:x val="0.32032866964474388"/>
          <c:y val="0.119830750858777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838712055315568E-2"/>
          <c:y val="0.2346435890253431"/>
          <c:w val="0.87270007420621465"/>
          <c:h val="0.5296572262601541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 Check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Sheet1!$A$2:$A$3</c:f>
              <c:strCache>
                <c:ptCount val="2"/>
                <c:pt idx="0">
                  <c:v>       As-Is</c:v>
                </c:pt>
                <c:pt idx="1">
                  <c:v>       To-Be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10950</c:v>
                </c:pt>
                <c:pt idx="1">
                  <c:v>10106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61-4634-80E1-5D8C7DE8A1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3DQC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Sheet1!$A$2:$A$3</c:f>
              <c:strCache>
                <c:ptCount val="2"/>
                <c:pt idx="0">
                  <c:v>       As-Is</c:v>
                </c:pt>
                <c:pt idx="1">
                  <c:v>       To-Be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844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61-4634-80E1-5D8C7DE8A1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89598159"/>
        <c:axId val="1489603151"/>
        <c:axId val="0"/>
      </c:bar3DChart>
      <c:catAx>
        <c:axId val="1489598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9603151"/>
        <c:crosses val="autoZero"/>
        <c:auto val="1"/>
        <c:lblAlgn val="ctr"/>
        <c:lblOffset val="100"/>
        <c:noMultiLvlLbl val="0"/>
      </c:catAx>
      <c:valAx>
        <c:axId val="1489603151"/>
        <c:scaling>
          <c:orientation val="minMax"/>
          <c:min val="7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89598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34606181230250582"/>
          <c:y val="0.8510887673414026"/>
          <c:w val="0.36202725481234671"/>
          <c:h val="7.42585030001916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dirty="0" smtClean="0"/>
              <a:t>&lt;TUCF </a:t>
            </a:r>
            <a:r>
              <a:rPr lang="ko-KR" altLang="en-US" sz="1600" dirty="0" smtClean="0"/>
              <a:t>사업 설계 검토 </a:t>
            </a:r>
            <a:r>
              <a:rPr lang="en-US" altLang="ko-KR" sz="1600" dirty="0" smtClean="0"/>
              <a:t>M/H&gt;</a:t>
            </a:r>
            <a:endParaRPr lang="ko-KR" sz="1600" dirty="0"/>
          </a:p>
        </c:rich>
      </c:tx>
      <c:layout>
        <c:manualLayout>
          <c:xMode val="edge"/>
          <c:yMode val="edge"/>
          <c:x val="0.30680086589382471"/>
          <c:y val="0.145758222738161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142797835060928E-2"/>
          <c:y val="0.22402523192562093"/>
          <c:w val="0.87228720516100533"/>
          <c:h val="0.56568099852914577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 Check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Sheet1!$A$2:$A$3</c:f>
              <c:strCache>
                <c:ptCount val="2"/>
                <c:pt idx="0">
                  <c:v>      As-Is</c:v>
                </c:pt>
                <c:pt idx="1">
                  <c:v>      To-Be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4935</c:v>
                </c:pt>
                <c:pt idx="1">
                  <c:v>4439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7E-4FD8-B20F-00CC275269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3DQC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Sheet1!$A$2:$A$3</c:f>
              <c:strCache>
                <c:ptCount val="2"/>
                <c:pt idx="0">
                  <c:v>      As-Is</c:v>
                </c:pt>
                <c:pt idx="1">
                  <c:v>      To-Be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7E-4FD8-B20F-00CC275269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75682031"/>
        <c:axId val="1075674127"/>
        <c:axId val="0"/>
      </c:bar3DChart>
      <c:catAx>
        <c:axId val="1075682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75674127"/>
        <c:crosses val="autoZero"/>
        <c:auto val="1"/>
        <c:lblAlgn val="ctr"/>
        <c:lblOffset val="100"/>
        <c:noMultiLvlLbl val="0"/>
      </c:catAx>
      <c:valAx>
        <c:axId val="1075674127"/>
        <c:scaling>
          <c:orientation val="minMax"/>
          <c:max val="5200"/>
          <c:min val="3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75682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33984635190587648"/>
          <c:y val="0.87899185126982582"/>
          <c:w val="0.37664458985079996"/>
          <c:h val="7.3235629219109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1038D-B237-4BF0-85C1-56B25DF367B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CD817-4B05-4DA1-9DEF-94DE3422B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893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38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93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511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409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020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403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408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51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911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37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464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563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698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003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910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98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256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845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947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35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88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739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873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23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583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52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069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671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2404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753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9264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865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2669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117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915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448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772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488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86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193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88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57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1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93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194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869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187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174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227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867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943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824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00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722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03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023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260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82355" y="5348760"/>
            <a:ext cx="4031590" cy="1067412"/>
          </a:xfrm>
          <a:prstGeom prst="rect">
            <a:avLst/>
          </a:prstGeom>
        </p:spPr>
        <p:txBody>
          <a:bodyPr anchor="t"/>
          <a:lstStyle>
            <a:lvl1pPr marL="0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kern="12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2060" y="1782248"/>
            <a:ext cx="7433005" cy="534546"/>
          </a:xfrm>
          <a:prstGeom prst="rect">
            <a:avLst/>
          </a:prstGeom>
        </p:spPr>
        <p:txBody>
          <a:bodyPr/>
          <a:lstStyle>
            <a:lvl1pPr marL="0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600" b="1" kern="1200" spc="-4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867581" y="2441196"/>
            <a:ext cx="8699752" cy="328978"/>
          </a:xfrm>
          <a:prstGeom prst="rect">
            <a:avLst/>
          </a:prstGeom>
        </p:spPr>
        <p:txBody>
          <a:bodyPr anchor="t"/>
          <a:lstStyle>
            <a:lvl1pPr marL="0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kern="12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582355" y="4711197"/>
            <a:ext cx="4031590" cy="328978"/>
          </a:xfrm>
          <a:prstGeom prst="rect">
            <a:avLst/>
          </a:prstGeom>
        </p:spPr>
        <p:txBody>
          <a:bodyPr anchor="t"/>
          <a:lstStyle>
            <a:lvl1pPr marL="0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kern="12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pic>
        <p:nvPicPr>
          <p:cNvPr id="7" name="그림 6" descr="가로모티프색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6" y="2316794"/>
            <a:ext cx="8985600" cy="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292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2504728" y="774229"/>
            <a:ext cx="6192688" cy="5871046"/>
          </a:xfrm>
          <a:prstGeom prst="rect">
            <a:avLst/>
          </a:prstGeom>
        </p:spPr>
        <p:txBody>
          <a:bodyPr/>
          <a:lstStyle>
            <a:lvl1pPr marL="180000" indent="-432000">
              <a:lnSpc>
                <a:spcPct val="200000"/>
              </a:lnSpc>
              <a:buFont typeface="+mj-lt"/>
              <a:buAutoNum type="romanUcPeriod"/>
              <a:defRPr sz="1800" b="1"/>
            </a:lvl1pPr>
            <a:lvl2pPr marL="432000" indent="216000">
              <a:lnSpc>
                <a:spcPts val="1850"/>
              </a:lnSpc>
              <a:buFont typeface="+mj-lt"/>
              <a:buAutoNum type="arabicPeriod"/>
              <a:defRPr sz="1300"/>
            </a:lvl2pPr>
            <a:lvl3pPr marL="684000" indent="216000">
              <a:lnSpc>
                <a:spcPts val="1850"/>
              </a:lnSpc>
              <a:buFont typeface="+mj-lt"/>
              <a:buAutoNum type="arabicParenR"/>
              <a:defRPr sz="1300"/>
            </a:lvl3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28464" y="12700"/>
            <a:ext cx="9505056" cy="549275"/>
          </a:xfrm>
          <a:prstGeom prst="rect">
            <a:avLst/>
          </a:prstGeom>
        </p:spPr>
        <p:txBody>
          <a:bodyPr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5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0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813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57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51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1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34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6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42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61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430BF-BE0D-4F27-B71D-B5B2EB89C365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D27EF-DA6E-46E2-93A2-E74849032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2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DC22-6919-4064-B4BA-0AC8D0B1E3F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F34E0-CA5A-4303-9375-7A9FDABF88F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79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42061" y="1782248"/>
            <a:ext cx="8727165" cy="534546"/>
          </a:xfrm>
        </p:spPr>
        <p:txBody>
          <a:bodyPr/>
          <a:lstStyle/>
          <a:p>
            <a:r>
              <a:rPr lang="en-US" altLang="ko-KR" dirty="0" smtClean="0"/>
              <a:t>PDMS, E3D </a:t>
            </a:r>
            <a:r>
              <a:rPr lang="ko-KR" altLang="en-US" dirty="0" smtClean="0"/>
              <a:t>설계 검증 시스템 </a:t>
            </a:r>
            <a:r>
              <a:rPr lang="en-US" altLang="ko-KR" dirty="0" smtClean="0"/>
              <a:t>(3DQC)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구축 결과보고</a:t>
            </a:r>
            <a:endParaRPr lang="en-US" altLang="ko-KR" dirty="0"/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582355" y="5831460"/>
            <a:ext cx="4031590" cy="584712"/>
          </a:xfrm>
          <a:prstGeom prst="rect">
            <a:avLst/>
          </a:prstGeom>
        </p:spPr>
        <p:txBody>
          <a:bodyPr anchor="t"/>
          <a:lstStyle>
            <a:lvl1pPr marL="0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kern="12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810" indent="-285697" algn="l" defTabSz="91422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5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스마트기술센터</a:t>
            </a:r>
          </a:p>
          <a:p>
            <a:pPr marL="0" marR="0" lvl="0" indent="0" algn="l" defTabSz="91422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</a:t>
            </a:r>
            <a:r>
              <a:rPr kumimoji="0" lang="en-US" altLang="ko-KR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DT</a:t>
            </a:r>
            <a:r>
              <a:rPr kumimoji="0" lang="ko-KR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</a:t>
            </a:r>
            <a:endParaRPr kumimoji="0" lang="ko-KR" altLang="en-US" sz="1500" b="0" i="0" u="none" strike="noStrike" kern="1200" cap="none" spc="-4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16" y="6157101"/>
            <a:ext cx="1801372" cy="259081"/>
          </a:xfrm>
          <a:prstGeom prst="rect">
            <a:avLst/>
          </a:prstGeom>
        </p:spPr>
      </p:pic>
      <p:sp>
        <p:nvSpPr>
          <p:cNvPr id="2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82355" y="4711197"/>
            <a:ext cx="4031590" cy="328978"/>
          </a:xfrm>
        </p:spPr>
        <p:txBody>
          <a:bodyPr/>
          <a:lstStyle/>
          <a:p>
            <a:r>
              <a:rPr lang="en-US" altLang="ko-KR" spc="0" dirty="0" smtClean="0">
                <a:solidFill>
                  <a:schemeClr val="tx1"/>
                </a:solidFill>
              </a:rPr>
              <a:t>2022. 12. 00 </a:t>
            </a:r>
            <a:endParaRPr lang="ko-KR" altLang="en-US" spc="0" dirty="0">
              <a:solidFill>
                <a:schemeClr val="tx1"/>
              </a:solidFill>
            </a:endParaRPr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76536" y="2441196"/>
            <a:ext cx="5990023" cy="328978"/>
          </a:xfrm>
        </p:spPr>
        <p:txBody>
          <a:bodyPr>
            <a:normAutofit/>
          </a:bodyPr>
          <a:lstStyle/>
          <a:p>
            <a:r>
              <a:rPr lang="en-US" altLang="ko-KR" sz="1200" b="1" i="1" dirty="0" smtClean="0"/>
              <a:t>- PDMS, E3D </a:t>
            </a:r>
            <a:r>
              <a:rPr lang="ko-KR" altLang="en-US" sz="1200" b="1" i="1" dirty="0" smtClean="0"/>
              <a:t>배관 분야 </a:t>
            </a:r>
            <a:r>
              <a:rPr lang="en-US" altLang="ko-KR" sz="1200" b="1" i="1" dirty="0" smtClean="0"/>
              <a:t>Quality Check Report </a:t>
            </a:r>
            <a:r>
              <a:rPr lang="ko-KR" altLang="en-US" sz="1200" b="1" i="1" dirty="0" smtClean="0"/>
              <a:t>추가 및 신규 개발</a:t>
            </a:r>
            <a:endParaRPr lang="ko-KR" altLang="en-US" sz="1200" b="1" i="1" dirty="0"/>
          </a:p>
        </p:txBody>
      </p:sp>
      <p:graphicFrame>
        <p:nvGraphicFramePr>
          <p:cNvPr id="22" name="Group 11"/>
          <p:cNvGraphicFramePr>
            <a:graphicFrameLocks noGrp="1"/>
          </p:cNvGraphicFramePr>
          <p:nvPr>
            <p:extLst/>
          </p:nvPr>
        </p:nvGraphicFramePr>
        <p:xfrm>
          <a:off x="6725103" y="3256768"/>
          <a:ext cx="2755332" cy="1242011"/>
        </p:xfrm>
        <a:graphic>
          <a:graphicData uri="http://schemas.openxmlformats.org/drawingml/2006/table">
            <a:tbl>
              <a:tblPr/>
              <a:tblGrid>
                <a:gridCol w="2755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2011">
                <a:tc>
                  <a:txBody>
                    <a:bodyPr/>
                    <a:lstStyle/>
                    <a:p>
                      <a:pPr marL="0" marR="0" lvl="0" indent="0" algn="l" defTabSz="1042988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dern H Medium" pitchFamily="50" charset="-127"/>
                      </a:endParaRPr>
                    </a:p>
                  </a:txBody>
                  <a:tcPr marL="84717" marR="84717" marT="41439" marB="41439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Group 11"/>
          <p:cNvGraphicFramePr>
            <a:graphicFrameLocks noGrp="1"/>
          </p:cNvGraphicFramePr>
          <p:nvPr>
            <p:extLst/>
          </p:nvPr>
        </p:nvGraphicFramePr>
        <p:xfrm>
          <a:off x="6726610" y="3256768"/>
          <a:ext cx="794863" cy="238908"/>
        </p:xfrm>
        <a:graphic>
          <a:graphicData uri="http://schemas.openxmlformats.org/drawingml/2006/table">
            <a:tbl>
              <a:tblPr/>
              <a:tblGrid>
                <a:gridCol w="794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8908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지시 사항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717" marR="84717" marT="41439" marB="41439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400724"/>
              </p:ext>
            </p:extLst>
          </p:nvPr>
        </p:nvGraphicFramePr>
        <p:xfrm>
          <a:off x="8478838" y="441129"/>
          <a:ext cx="1154112" cy="756000"/>
        </p:xfrm>
        <a:graphic>
          <a:graphicData uri="http://schemas.openxmlformats.org/drawingml/2006/table">
            <a:tbl>
              <a:tblPr/>
              <a:tblGrid>
                <a:gridCol w="3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kumimoji="0" lang="en-US" altLang="ko-KR" sz="1100" b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의사결정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  <a:endParaRPr kumimoji="0" lang="en-US" altLang="ko-KR" sz="1100" b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0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정보전달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en-US" altLang="ko-KR" sz="1100" b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0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지시사항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50941"/>
              </p:ext>
            </p:extLst>
          </p:nvPr>
        </p:nvGraphicFramePr>
        <p:xfrm>
          <a:off x="517395" y="3270017"/>
          <a:ext cx="3149980" cy="1122573"/>
        </p:xfrm>
        <a:graphic>
          <a:graphicData uri="http://schemas.openxmlformats.org/drawingml/2006/table">
            <a:tbl>
              <a:tblPr/>
              <a:tblGrid>
                <a:gridCol w="345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9148">
                <a:tc rowSpan="3"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결</a:t>
                      </a:r>
                      <a:endParaRPr kumimoji="0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재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담 당</a:t>
                      </a:r>
                      <a:endParaRPr kumimoji="0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8183" marR="78183" marT="38303" marB="3830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팀 장</a:t>
                      </a:r>
                    </a:p>
                  </a:txBody>
                  <a:tcPr marL="78183" marR="78183" marT="38303" marB="3830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실 장</a:t>
                      </a:r>
                    </a:p>
                  </a:txBody>
                  <a:tcPr marL="78183" marR="78183" marT="38303" marB="3830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센터장</a:t>
                      </a:r>
                    </a:p>
                  </a:txBody>
                  <a:tcPr marL="78183" marR="78183" marT="38303" marB="3830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804">
                <a:tc vMerge="1"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4698" marR="84698" marT="41513" marB="41513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8183" marR="78183" marT="38303" marB="3830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8183" marR="78183" marT="38303" marB="3830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8183" marR="78183" marT="38303" marB="3830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8183" marR="78183" marT="38303" marB="3830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345">
                <a:tc vMerge="1"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최홍재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김도현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이현진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황재욱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276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날짜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endParaRPr kumimoji="0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endParaRPr kumimoji="0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endParaRPr kumimoji="0" lang="ko-KR" altLang="en-US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76390"/>
              </p:ext>
            </p:extLst>
          </p:nvPr>
        </p:nvGraphicFramePr>
        <p:xfrm>
          <a:off x="3966564" y="3270016"/>
          <a:ext cx="2459349" cy="448543"/>
        </p:xfrm>
        <a:graphic>
          <a:graphicData uri="http://schemas.openxmlformats.org/drawingml/2006/table">
            <a:tbl>
              <a:tblPr/>
              <a:tblGrid>
                <a:gridCol w="254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543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협</a:t>
                      </a:r>
                      <a:endParaRPr kumimoji="0" lang="en-US" altLang="ko-KR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조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플랜트배관설계팀  </a:t>
                      </a:r>
                      <a:r>
                        <a:rPr kumimoji="0" lang="en-US" altLang="ko-K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 김창수 팀장</a:t>
                      </a:r>
                      <a:endParaRPr kumimoji="0" lang="en-US" altLang="ko-KR" sz="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1350" marR="61350" marT="33231" marB="3323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kumimoji="0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0675" marR="30675" marT="33231" marB="332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754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90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096882"/>
            <a:ext cx="8856985" cy="913729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3D Quality Check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목록 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22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-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QC Rule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13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中 </a:t>
            </a:r>
            <a:r>
              <a:rPr lang="en-US" altLang="ko-KR" sz="100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개발 완료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QC Rule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18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中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18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완료</a:t>
            </a:r>
            <a:endParaRPr kumimoji="0" lang="en-US" altLang="ko-KR" sz="1001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22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   * PDMS QC Rule 5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 개발 완료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(QC 02 / 09 / 14 / 15 / 20)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648454"/>
              </p:ext>
            </p:extLst>
          </p:nvPr>
        </p:nvGraphicFramePr>
        <p:xfrm>
          <a:off x="272479" y="1734837"/>
          <a:ext cx="8999999" cy="504333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146">
                  <a:extLst>
                    <a:ext uri="{9D8B030D-6E8A-4147-A177-3AD203B41FA5}">
                      <a16:colId xmlns:a16="http://schemas.microsoft.com/office/drawing/2014/main" val="2294956818"/>
                    </a:ext>
                  </a:extLst>
                </a:gridCol>
                <a:gridCol w="1498958">
                  <a:extLst>
                    <a:ext uri="{9D8B030D-6E8A-4147-A177-3AD203B41FA5}">
                      <a16:colId xmlns:a16="http://schemas.microsoft.com/office/drawing/2014/main" val="1477804677"/>
                    </a:ext>
                  </a:extLst>
                </a:gridCol>
                <a:gridCol w="4341777">
                  <a:extLst>
                    <a:ext uri="{9D8B030D-6E8A-4147-A177-3AD203B41FA5}">
                      <a16:colId xmlns:a16="http://schemas.microsoft.com/office/drawing/2014/main" val="1863414648"/>
                    </a:ext>
                  </a:extLst>
                </a:gridCol>
                <a:gridCol w="749557">
                  <a:extLst>
                    <a:ext uri="{9D8B030D-6E8A-4147-A177-3AD203B41FA5}">
                      <a16:colId xmlns:a16="http://schemas.microsoft.com/office/drawing/2014/main" val="1841380858"/>
                    </a:ext>
                  </a:extLst>
                </a:gridCol>
                <a:gridCol w="669023">
                  <a:extLst>
                    <a:ext uri="{9D8B030D-6E8A-4147-A177-3AD203B41FA5}">
                      <a16:colId xmlns:a16="http://schemas.microsoft.com/office/drawing/2014/main" val="175005921"/>
                    </a:ext>
                  </a:extLst>
                </a:gridCol>
                <a:gridCol w="1461538">
                  <a:extLst>
                    <a:ext uri="{9D8B030D-6E8A-4147-A177-3AD203B41FA5}">
                      <a16:colId xmlns:a16="http://schemas.microsoft.com/office/drawing/2014/main" val="1185877830"/>
                    </a:ext>
                  </a:extLst>
                </a:gridCol>
              </a:tblGrid>
              <a:tr h="13067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S/N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Report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 Description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시스템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비고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31598"/>
                  </a:ext>
                </a:extLst>
              </a:tr>
              <a:tr h="150460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PDMS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E3D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20012"/>
                  </a:ext>
                </a:extLst>
              </a:tr>
              <a:tr h="2465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QC01_Piping Expansion for TW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en-US" sz="550" u="none" strike="noStrike" dirty="0">
                          <a:effectLst/>
                        </a:rPr>
                        <a:t>Temperature Element </a:t>
                      </a:r>
                      <a:r>
                        <a:rPr lang="ko-KR" altLang="en-US" sz="550" u="none" strike="noStrike" dirty="0">
                          <a:effectLst/>
                        </a:rPr>
                        <a:t>적용 </a:t>
                      </a:r>
                      <a:r>
                        <a:rPr lang="en-US" sz="550" u="none" strike="noStrike" dirty="0">
                          <a:effectLst/>
                        </a:rPr>
                        <a:t>Line</a:t>
                      </a:r>
                      <a:r>
                        <a:rPr lang="ko-KR" altLang="en-US" sz="550" u="none" strike="noStrike" dirty="0">
                          <a:effectLst/>
                        </a:rPr>
                        <a:t>의 </a:t>
                      </a:r>
                      <a:r>
                        <a:rPr lang="ko-KR" altLang="en-US" sz="550" u="none" strike="noStrike" dirty="0" err="1">
                          <a:effectLst/>
                        </a:rPr>
                        <a:t>확관</a:t>
                      </a:r>
                      <a:r>
                        <a:rPr lang="ko-KR" altLang="en-US" sz="550" u="none" strike="noStrike" dirty="0">
                          <a:effectLst/>
                        </a:rPr>
                        <a:t> 기준이 계장 </a:t>
                      </a:r>
                      <a:r>
                        <a:rPr lang="ko-KR" altLang="en-US" sz="550" u="none" strike="noStrike" dirty="0" err="1">
                          <a:effectLst/>
                        </a:rPr>
                        <a:t>설계팀</a:t>
                      </a:r>
                      <a:r>
                        <a:rPr lang="ko-KR" altLang="en-US" sz="550" u="none" strike="noStrike" dirty="0">
                          <a:effectLst/>
                        </a:rPr>
                        <a:t> </a:t>
                      </a:r>
                      <a:r>
                        <a:rPr lang="en-US" sz="550" u="none" strike="noStrike" dirty="0">
                          <a:effectLst/>
                        </a:rPr>
                        <a:t>Specification </a:t>
                      </a:r>
                      <a:r>
                        <a:rPr lang="ko-KR" altLang="en-US" sz="550" u="none" strike="noStrike" dirty="0">
                          <a:effectLst/>
                        </a:rPr>
                        <a:t>기준 대로 적용 되어 있는지 검토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ko-KR" altLang="en-US" sz="550" u="none" strike="noStrike" dirty="0">
                          <a:effectLst/>
                        </a:rPr>
                        <a:t>각 </a:t>
                      </a:r>
                      <a:r>
                        <a:rPr lang="en-US" sz="550" u="none" strike="noStrike" dirty="0">
                          <a:effectLst/>
                        </a:rPr>
                        <a:t>Temperature Element </a:t>
                      </a:r>
                      <a:r>
                        <a:rPr lang="ko-KR" altLang="en-US" sz="550" u="none" strike="noStrike" dirty="0">
                          <a:effectLst/>
                        </a:rPr>
                        <a:t>가 </a:t>
                      </a:r>
                      <a:r>
                        <a:rPr lang="en-US" sz="550" u="none" strike="noStrike" dirty="0">
                          <a:effectLst/>
                        </a:rPr>
                        <a:t>Connection </a:t>
                      </a:r>
                      <a:r>
                        <a:rPr lang="ko-KR" altLang="en-US" sz="550" u="none" strike="noStrike" dirty="0">
                          <a:effectLst/>
                        </a:rPr>
                        <a:t>되는 </a:t>
                      </a:r>
                      <a:r>
                        <a:rPr lang="en-US" sz="550" u="none" strike="noStrike" dirty="0">
                          <a:effectLst/>
                        </a:rPr>
                        <a:t>Main Line Size </a:t>
                      </a:r>
                      <a:r>
                        <a:rPr lang="ko-KR" altLang="en-US" sz="550" u="none" strike="noStrike" dirty="0">
                          <a:effectLst/>
                        </a:rPr>
                        <a:t>기준 검토</a:t>
                      </a:r>
                      <a:endParaRPr lang="ko-KR" alt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122615"/>
                  </a:ext>
                </a:extLst>
              </a:tr>
              <a:tr h="2933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QC02_Flow </a:t>
                      </a:r>
                      <a:r>
                        <a:rPr lang="en-US" sz="550" u="none" strike="noStrike" dirty="0">
                          <a:effectLst/>
                        </a:rPr>
                        <a:t>Element Straight Run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en-US" sz="550" u="none" strike="noStrike" dirty="0">
                          <a:effectLst/>
                        </a:rPr>
                        <a:t>Flow Element Straight Run (</a:t>
                      </a:r>
                      <a:r>
                        <a:rPr lang="en-US" sz="550" u="none" strike="noStrike" dirty="0" err="1">
                          <a:effectLst/>
                        </a:rPr>
                        <a:t>Venturi</a:t>
                      </a:r>
                      <a:r>
                        <a:rPr lang="en-US" sz="550" u="none" strike="noStrike" dirty="0">
                          <a:effectLst/>
                        </a:rPr>
                        <a:t> Tube, Pitot Tube, Turbine Flow Meter, Magnetic Flow Meter, Vortex Flow Meter, Ultrasonic Flow Meter, Rotameter)</a:t>
                      </a:r>
                      <a:r>
                        <a:rPr lang="ko-KR" altLang="en-US" sz="550" u="none" strike="noStrike" dirty="0">
                          <a:effectLst/>
                        </a:rPr>
                        <a:t>을 만족하는지 검토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en-US" sz="550" u="none" strike="noStrike" dirty="0">
                          <a:effectLst/>
                        </a:rPr>
                        <a:t>Flow Element Component</a:t>
                      </a:r>
                      <a:r>
                        <a:rPr lang="ko-KR" altLang="en-US" sz="550" u="none" strike="noStrike" dirty="0">
                          <a:effectLst/>
                        </a:rPr>
                        <a:t>가 존재하는 모든 </a:t>
                      </a:r>
                      <a:r>
                        <a:rPr lang="en-US" sz="550" u="none" strike="noStrike" dirty="0">
                          <a:effectLst/>
                        </a:rPr>
                        <a:t>Line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</a:rPr>
                        <a:t>◎</a:t>
                      </a:r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</a:rPr>
                        <a:t>●</a:t>
                      </a:r>
                      <a:endParaRPr lang="ko-KR" altLang="en-US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- PDMS 3DQC 1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차 개발 완료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787176"/>
                  </a:ext>
                </a:extLst>
              </a:tr>
              <a:tr h="197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QC03_Model </a:t>
                      </a:r>
                      <a:r>
                        <a:rPr lang="en-US" sz="550" u="none" strike="noStrike" dirty="0">
                          <a:effectLst/>
                        </a:rPr>
                        <a:t>Spec Miss Match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>
                          <a:effectLst/>
                        </a:rPr>
                        <a:t>- </a:t>
                      </a:r>
                      <a:r>
                        <a:rPr lang="ko-KR" altLang="en-US" sz="550" u="none" strike="noStrike">
                          <a:effectLst/>
                        </a:rPr>
                        <a:t>목적</a:t>
                      </a:r>
                      <a:r>
                        <a:rPr lang="en-US" altLang="ko-KR" sz="550" u="none" strike="noStrike">
                          <a:effectLst/>
                        </a:rPr>
                        <a:t>: Model</a:t>
                      </a:r>
                      <a:r>
                        <a:rPr lang="ko-KR" altLang="en-US" sz="550" u="none" strike="noStrike">
                          <a:effectLst/>
                        </a:rPr>
                        <a:t>상 잘못 입력 되어 있는 </a:t>
                      </a:r>
                      <a:r>
                        <a:rPr lang="en-US" altLang="ko-KR" sz="550" u="none" strike="noStrike">
                          <a:effectLst/>
                        </a:rPr>
                        <a:t>Spec</a:t>
                      </a:r>
                      <a:r>
                        <a:rPr lang="ko-KR" altLang="en-US" sz="550" u="none" strike="noStrike">
                          <a:effectLst/>
                        </a:rPr>
                        <a:t>을 확인하여 물량 오류 검토</a:t>
                      </a:r>
                      <a:br>
                        <a:rPr lang="ko-KR" altLang="en-US" sz="550" u="none" strike="noStrike">
                          <a:effectLst/>
                        </a:rPr>
                      </a:br>
                      <a:r>
                        <a:rPr lang="en-US" altLang="ko-KR" sz="550" u="none" strike="noStrike">
                          <a:effectLst/>
                        </a:rPr>
                        <a:t>- </a:t>
                      </a:r>
                      <a:r>
                        <a:rPr lang="ko-KR" altLang="en-US" sz="550" u="none" strike="noStrike">
                          <a:effectLst/>
                        </a:rPr>
                        <a:t>범위</a:t>
                      </a:r>
                      <a:r>
                        <a:rPr lang="en-US" altLang="ko-KR" sz="550" u="none" strike="noStrike">
                          <a:effectLst/>
                        </a:rPr>
                        <a:t>: </a:t>
                      </a:r>
                      <a:r>
                        <a:rPr lang="ko-KR" altLang="en-US" sz="550" u="none" strike="noStrike">
                          <a:effectLst/>
                        </a:rPr>
                        <a:t>모델상 </a:t>
                      </a:r>
                      <a:r>
                        <a:rPr lang="en-US" altLang="ko-KR" sz="550" u="none" strike="noStrike">
                          <a:effectLst/>
                        </a:rPr>
                        <a:t>Line Spec.</a:t>
                      </a:r>
                      <a:r>
                        <a:rPr lang="ko-KR" altLang="en-US" sz="550" u="none" strike="noStrike">
                          <a:effectLst/>
                        </a:rPr>
                        <a:t>이 </a:t>
                      </a:r>
                      <a:r>
                        <a:rPr lang="en-US" altLang="ko-KR" sz="550" u="none" strike="noStrike">
                          <a:effectLst/>
                        </a:rPr>
                        <a:t>LDM</a:t>
                      </a:r>
                      <a:r>
                        <a:rPr lang="ko-KR" altLang="en-US" sz="550" u="none" strike="noStrike">
                          <a:effectLst/>
                        </a:rPr>
                        <a:t>의 </a:t>
                      </a:r>
                      <a:r>
                        <a:rPr lang="en-US" altLang="ko-KR" sz="550" u="none" strike="noStrike">
                          <a:effectLst/>
                        </a:rPr>
                        <a:t>Line Spec.</a:t>
                      </a:r>
                      <a:r>
                        <a:rPr lang="ko-KR" altLang="en-US" sz="550" u="none" strike="noStrike">
                          <a:effectLst/>
                        </a:rPr>
                        <a:t>과 일치하는지 확인</a:t>
                      </a:r>
                      <a:endParaRPr lang="ko-KR" altLang="en-US" sz="5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910140"/>
                  </a:ext>
                </a:extLst>
              </a:tr>
              <a:tr h="2933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QC04_Orifice </a:t>
                      </a:r>
                      <a:r>
                        <a:rPr lang="en-US" sz="550" u="none" strike="noStrike" dirty="0">
                          <a:effectLst/>
                        </a:rPr>
                        <a:t>Tap Direction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Fluid Service </a:t>
                      </a:r>
                      <a:r>
                        <a:rPr lang="ko-KR" altLang="en-US" sz="550" u="none" strike="noStrike" dirty="0">
                          <a:effectLst/>
                        </a:rPr>
                        <a:t>에 따른 </a:t>
                      </a:r>
                      <a:r>
                        <a:rPr lang="en-US" altLang="ko-KR" sz="550" u="none" strike="noStrike" dirty="0">
                          <a:effectLst/>
                        </a:rPr>
                        <a:t>Tap </a:t>
                      </a:r>
                      <a:r>
                        <a:rPr lang="ko-KR" altLang="en-US" sz="550" u="none" strike="noStrike" dirty="0">
                          <a:effectLst/>
                        </a:rPr>
                        <a:t>방향이 </a:t>
                      </a:r>
                      <a:r>
                        <a:rPr lang="en-US" altLang="ko-KR" sz="550" u="none" strike="noStrike" dirty="0">
                          <a:effectLst/>
                        </a:rPr>
                        <a:t>3D Model </a:t>
                      </a:r>
                      <a:r>
                        <a:rPr lang="ko-KR" altLang="en-US" sz="550" u="none" strike="noStrike" dirty="0">
                          <a:effectLst/>
                        </a:rPr>
                        <a:t>과 </a:t>
                      </a:r>
                      <a:r>
                        <a:rPr lang="en-US" altLang="ko-KR" sz="550" u="none" strike="noStrike" dirty="0">
                          <a:effectLst/>
                        </a:rPr>
                        <a:t>Requirement </a:t>
                      </a:r>
                      <a:r>
                        <a:rPr lang="ko-KR" altLang="en-US" sz="550" u="none" strike="noStrike" dirty="0">
                          <a:effectLst/>
                        </a:rPr>
                        <a:t>가 일치 하는지 검토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ko-KR" altLang="en-US" sz="550" u="none" strike="noStrike" dirty="0">
                          <a:effectLst/>
                        </a:rPr>
                        <a:t>각 </a:t>
                      </a:r>
                      <a:r>
                        <a:rPr lang="en-US" altLang="ko-KR" sz="550" u="none" strike="noStrike" dirty="0">
                          <a:effectLst/>
                        </a:rPr>
                        <a:t>Orifice Plate</a:t>
                      </a:r>
                      <a:r>
                        <a:rPr lang="ko-KR" altLang="en-US" sz="550" u="none" strike="noStrike" dirty="0">
                          <a:effectLst/>
                        </a:rPr>
                        <a:t>에 설치되는 </a:t>
                      </a:r>
                      <a:r>
                        <a:rPr lang="en-US" altLang="ko-KR" sz="550" u="none" strike="noStrike" dirty="0">
                          <a:effectLst/>
                        </a:rPr>
                        <a:t>Tap Valve</a:t>
                      </a:r>
                      <a:r>
                        <a:rPr lang="ko-KR" altLang="en-US" sz="550" u="none" strike="noStrike" dirty="0">
                          <a:effectLst/>
                        </a:rPr>
                        <a:t>의 설치된 방향 </a:t>
                      </a:r>
                      <a:r>
                        <a:rPr lang="en-US" altLang="ko-KR" sz="550" u="none" strike="noStrike" dirty="0">
                          <a:effectLst/>
                        </a:rPr>
                        <a:t>(Orifice Tap Valve</a:t>
                      </a:r>
                      <a:r>
                        <a:rPr lang="ko-KR" altLang="en-US" sz="550" u="none" strike="noStrike" dirty="0">
                          <a:effectLst/>
                        </a:rPr>
                        <a:t>의 종류</a:t>
                      </a:r>
                      <a:r>
                        <a:rPr lang="en-US" altLang="ko-KR" sz="550" u="none" strike="noStrike" dirty="0">
                          <a:effectLst/>
                        </a:rPr>
                        <a:t>, Double Block </a:t>
                      </a:r>
                      <a:r>
                        <a:rPr lang="ko-KR" altLang="en-US" sz="550" u="none" strike="noStrike" dirty="0">
                          <a:effectLst/>
                        </a:rPr>
                        <a:t>여부 등은 필요시 추가하거나 별도 항목으로 </a:t>
                      </a:r>
                      <a:r>
                        <a:rPr lang="en-US" altLang="ko-KR" sz="550" u="none" strike="noStrike" dirty="0">
                          <a:effectLst/>
                        </a:rPr>
                        <a:t>check)</a:t>
                      </a:r>
                      <a:endParaRPr lang="en-US" altLang="ko-KR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648527"/>
                  </a:ext>
                </a:extLst>
              </a:tr>
              <a:tr h="2465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QC05_Instrument </a:t>
                      </a:r>
                      <a:r>
                        <a:rPr lang="en-US" sz="550" u="none" strike="noStrike" dirty="0">
                          <a:effectLst/>
                        </a:rPr>
                        <a:t>Connection Check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en-US" sz="550" u="none" strike="noStrike" dirty="0">
                          <a:effectLst/>
                        </a:rPr>
                        <a:t>Instrument Typical Connectional Table</a:t>
                      </a:r>
                      <a:r>
                        <a:rPr lang="ko-KR" altLang="en-US" sz="550" u="none" strike="noStrike" dirty="0">
                          <a:effectLst/>
                        </a:rPr>
                        <a:t>에 따라 적용이 되었는지 검토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ko-KR" altLang="en-US" sz="550" u="none" strike="noStrike" dirty="0">
                          <a:effectLst/>
                        </a:rPr>
                        <a:t>각 </a:t>
                      </a:r>
                      <a:r>
                        <a:rPr lang="en-US" sz="550" u="none" strike="noStrike" dirty="0">
                          <a:effectLst/>
                        </a:rPr>
                        <a:t>Instrument Item</a:t>
                      </a:r>
                      <a:r>
                        <a:rPr lang="ko-KR" altLang="en-US" sz="550" u="none" strike="noStrike" dirty="0">
                          <a:effectLst/>
                        </a:rPr>
                        <a:t>별 </a:t>
                      </a:r>
                      <a:r>
                        <a:rPr lang="en-US" altLang="ko-KR" sz="550" u="none" strike="noStrike" dirty="0">
                          <a:effectLst/>
                        </a:rPr>
                        <a:t>(</a:t>
                      </a:r>
                      <a:r>
                        <a:rPr lang="en-US" sz="550" u="none" strike="noStrike" dirty="0">
                          <a:effectLst/>
                        </a:rPr>
                        <a:t>Level/Pressure/Temperature/Flow Element) Connection Size, End Type </a:t>
                      </a:r>
                      <a:r>
                        <a:rPr lang="ko-KR" altLang="en-US" sz="550" u="none" strike="noStrike" dirty="0">
                          <a:effectLst/>
                        </a:rPr>
                        <a:t>및 </a:t>
                      </a:r>
                      <a:r>
                        <a:rPr lang="en-US" sz="550" u="none" strike="noStrike" dirty="0">
                          <a:effectLst/>
                        </a:rPr>
                        <a:t>Tapping </a:t>
                      </a:r>
                      <a:r>
                        <a:rPr lang="ko-KR" altLang="en-US" sz="550" u="none" strike="noStrike" dirty="0">
                          <a:effectLst/>
                        </a:rPr>
                        <a:t>방향 확인</a:t>
                      </a:r>
                      <a:endParaRPr lang="ko-KR" alt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276159"/>
                  </a:ext>
                </a:extLst>
              </a:tr>
              <a:tr h="2465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QC06_ASEM </a:t>
                      </a:r>
                      <a:r>
                        <a:rPr lang="en-US" sz="550" u="none" strike="noStrike" dirty="0">
                          <a:effectLst/>
                        </a:rPr>
                        <a:t>16_47 Series A_B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26" </a:t>
                      </a:r>
                      <a:r>
                        <a:rPr lang="ko-KR" altLang="en-US" sz="550" u="none" strike="noStrike" dirty="0">
                          <a:effectLst/>
                        </a:rPr>
                        <a:t>이상의 </a:t>
                      </a:r>
                      <a:r>
                        <a:rPr lang="en-US" altLang="ko-KR" sz="550" u="none" strike="noStrike" dirty="0">
                          <a:effectLst/>
                        </a:rPr>
                        <a:t>Flange </a:t>
                      </a:r>
                      <a:r>
                        <a:rPr lang="ko-KR" altLang="en-US" sz="550" u="none" strike="noStrike" dirty="0">
                          <a:effectLst/>
                        </a:rPr>
                        <a:t>에 대한 동일 </a:t>
                      </a:r>
                      <a:r>
                        <a:rPr lang="en-US" altLang="ko-KR" sz="550" u="none" strike="noStrike" dirty="0">
                          <a:effectLst/>
                        </a:rPr>
                        <a:t>Series </a:t>
                      </a:r>
                      <a:r>
                        <a:rPr lang="ko-KR" altLang="en-US" sz="550" u="none" strike="noStrike" dirty="0">
                          <a:effectLst/>
                        </a:rPr>
                        <a:t>사용 여부 확인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UOP</a:t>
                      </a:r>
                      <a:r>
                        <a:rPr lang="ko-KR" altLang="en-US" sz="550" u="none" strike="noStrike" dirty="0">
                          <a:effectLst/>
                        </a:rPr>
                        <a:t>를 제외한 </a:t>
                      </a:r>
                      <a:r>
                        <a:rPr lang="en-US" altLang="ko-KR" sz="550" u="none" strike="noStrike" dirty="0">
                          <a:effectLst/>
                        </a:rPr>
                        <a:t>License Unit</a:t>
                      </a:r>
                      <a:r>
                        <a:rPr lang="ko-KR" altLang="en-US" sz="550" u="none" strike="noStrike" dirty="0">
                          <a:effectLst/>
                        </a:rPr>
                        <a:t>은 배관 </a:t>
                      </a:r>
                      <a:r>
                        <a:rPr lang="en-US" altLang="ko-KR" sz="550" u="none" strike="noStrike" dirty="0">
                          <a:effectLst/>
                        </a:rPr>
                        <a:t>Ser. A, </a:t>
                      </a:r>
                      <a:r>
                        <a:rPr lang="ko-KR" altLang="en-US" sz="550" u="none" strike="noStrike" dirty="0">
                          <a:effectLst/>
                        </a:rPr>
                        <a:t>기계 </a:t>
                      </a:r>
                      <a:r>
                        <a:rPr lang="en-US" altLang="ko-KR" sz="550" u="none" strike="noStrike" dirty="0">
                          <a:effectLst/>
                        </a:rPr>
                        <a:t>Ser. A </a:t>
                      </a:r>
                      <a:r>
                        <a:rPr lang="ko-KR" altLang="en-US" sz="550" u="none" strike="noStrike" dirty="0">
                          <a:effectLst/>
                        </a:rPr>
                        <a:t>그리고 계장 </a:t>
                      </a:r>
                      <a:r>
                        <a:rPr lang="en-US" altLang="ko-KR" sz="550" u="none" strike="noStrike" dirty="0">
                          <a:effectLst/>
                        </a:rPr>
                        <a:t>Ser. B</a:t>
                      </a:r>
                      <a:r>
                        <a:rPr lang="ko-KR" altLang="en-US" sz="550" u="none" strike="noStrike" dirty="0">
                          <a:effectLst/>
                        </a:rPr>
                        <a:t>를 사용</a:t>
                      </a:r>
                      <a:r>
                        <a:rPr lang="en-US" altLang="ko-KR" sz="550" u="none" strike="noStrike" dirty="0">
                          <a:effectLst/>
                        </a:rPr>
                        <a:t>, UOP License Unit </a:t>
                      </a:r>
                      <a:r>
                        <a:rPr lang="ko-KR" altLang="en-US" sz="550" u="none" strike="noStrike" dirty="0">
                          <a:effectLst/>
                        </a:rPr>
                        <a:t>은 </a:t>
                      </a:r>
                      <a:r>
                        <a:rPr lang="en-US" altLang="ko-KR" sz="550" u="none" strike="noStrike" dirty="0">
                          <a:effectLst/>
                        </a:rPr>
                        <a:t>Ser. B </a:t>
                      </a:r>
                      <a:r>
                        <a:rPr lang="ko-KR" altLang="en-US" sz="550" u="none" strike="noStrike" dirty="0">
                          <a:effectLst/>
                        </a:rPr>
                        <a:t>만 사용</a:t>
                      </a:r>
                      <a:endParaRPr lang="ko-KR" alt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700" u="none" strike="noStrike" dirty="0" smtClean="0">
                          <a:effectLst/>
                        </a:rPr>
                        <a:t>- QC14/15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에 포함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67392"/>
                  </a:ext>
                </a:extLst>
              </a:tr>
              <a:tr h="2933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QC08_UG </a:t>
                      </a:r>
                      <a:r>
                        <a:rPr lang="en-US" sz="550" u="none" strike="noStrike" dirty="0">
                          <a:effectLst/>
                        </a:rPr>
                        <a:t>piping minimum depth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UG Piping</a:t>
                      </a:r>
                      <a:r>
                        <a:rPr lang="ko-KR" altLang="en-US" sz="550" u="none" strike="noStrike" dirty="0">
                          <a:effectLst/>
                        </a:rPr>
                        <a:t>의 </a:t>
                      </a:r>
                      <a:r>
                        <a:rPr lang="en-US" altLang="ko-KR" sz="550" u="none" strike="noStrike" dirty="0">
                          <a:effectLst/>
                        </a:rPr>
                        <a:t>Minimum Depth</a:t>
                      </a:r>
                      <a:r>
                        <a:rPr lang="ko-KR" altLang="en-US" sz="550" u="none" strike="noStrike" dirty="0">
                          <a:effectLst/>
                        </a:rPr>
                        <a:t>를 만족하는지 검토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UG System </a:t>
                      </a:r>
                      <a:r>
                        <a:rPr lang="ko-KR" altLang="en-US" sz="550" u="none" strike="noStrike" dirty="0">
                          <a:effectLst/>
                        </a:rPr>
                        <a:t>별 </a:t>
                      </a:r>
                      <a:r>
                        <a:rPr lang="en-US" altLang="ko-KR" sz="550" u="none" strike="noStrike" dirty="0">
                          <a:effectLst/>
                        </a:rPr>
                        <a:t>Minimum Depth </a:t>
                      </a:r>
                      <a:r>
                        <a:rPr lang="ko-KR" altLang="en-US" sz="550" u="none" strike="noStrike" dirty="0">
                          <a:effectLst/>
                        </a:rPr>
                        <a:t>적용 기준에 벗어나는 </a:t>
                      </a:r>
                      <a:r>
                        <a:rPr lang="en-US" altLang="ko-KR" sz="550" u="none" strike="noStrike" dirty="0">
                          <a:effectLst/>
                        </a:rPr>
                        <a:t>Point (UG System </a:t>
                      </a:r>
                      <a:r>
                        <a:rPr lang="ko-KR" altLang="en-US" sz="550" u="none" strike="noStrike" dirty="0">
                          <a:effectLst/>
                        </a:rPr>
                        <a:t>별 </a:t>
                      </a:r>
                      <a:r>
                        <a:rPr lang="en-US" altLang="ko-KR" sz="550" u="none" strike="noStrike" dirty="0">
                          <a:effectLst/>
                        </a:rPr>
                        <a:t>Minimum Depth </a:t>
                      </a:r>
                      <a:r>
                        <a:rPr lang="ko-KR" altLang="en-US" sz="550" u="none" strike="noStrike" dirty="0">
                          <a:effectLst/>
                        </a:rPr>
                        <a:t>값을 설정 하고</a:t>
                      </a:r>
                      <a:r>
                        <a:rPr lang="en-US" altLang="ko-KR" sz="550" u="none" strike="noStrike" dirty="0">
                          <a:effectLst/>
                        </a:rPr>
                        <a:t>, </a:t>
                      </a:r>
                      <a:r>
                        <a:rPr lang="ko-KR" altLang="en-US" sz="550" u="none" strike="noStrike" dirty="0">
                          <a:effectLst/>
                        </a:rPr>
                        <a:t>해당 </a:t>
                      </a:r>
                      <a:r>
                        <a:rPr lang="en-US" altLang="ko-KR" sz="550" u="none" strike="noStrike" dirty="0">
                          <a:effectLst/>
                        </a:rPr>
                        <a:t>System </a:t>
                      </a:r>
                      <a:r>
                        <a:rPr lang="ko-KR" altLang="en-US" sz="550" u="none" strike="noStrike" dirty="0">
                          <a:effectLst/>
                        </a:rPr>
                        <a:t>별 기준에 벗어나는 </a:t>
                      </a:r>
                      <a:r>
                        <a:rPr lang="en-US" altLang="ko-KR" sz="550" u="none" strike="noStrike" dirty="0">
                          <a:effectLst/>
                        </a:rPr>
                        <a:t>Point</a:t>
                      </a:r>
                      <a:r>
                        <a:rPr lang="ko-KR" altLang="en-US" sz="550" u="none" strike="noStrike" dirty="0">
                          <a:effectLst/>
                        </a:rPr>
                        <a:t>를 </a:t>
                      </a:r>
                      <a:r>
                        <a:rPr lang="en-US" altLang="ko-KR" sz="550" u="none" strike="noStrike" dirty="0">
                          <a:effectLst/>
                        </a:rPr>
                        <a:t>check)</a:t>
                      </a:r>
                      <a:endParaRPr lang="en-US" altLang="ko-KR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066260"/>
                  </a:ext>
                </a:extLst>
              </a:tr>
              <a:tr h="197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QC09_Support </a:t>
                      </a:r>
                      <a:r>
                        <a:rPr lang="en-US" sz="550" u="none" strike="noStrike" dirty="0">
                          <a:effectLst/>
                        </a:rPr>
                        <a:t>Span 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en-US" sz="550" u="none" strike="noStrike" dirty="0">
                          <a:effectLst/>
                        </a:rPr>
                        <a:t>Stress Analysis </a:t>
                      </a:r>
                      <a:r>
                        <a:rPr lang="ko-KR" altLang="en-US" sz="550" u="none" strike="noStrike" dirty="0">
                          <a:effectLst/>
                        </a:rPr>
                        <a:t>대상이 아닌 </a:t>
                      </a:r>
                      <a:r>
                        <a:rPr lang="en-US" sz="550" u="none" strike="noStrike" dirty="0">
                          <a:effectLst/>
                        </a:rPr>
                        <a:t>Line</a:t>
                      </a:r>
                      <a:r>
                        <a:rPr lang="ko-KR" altLang="en-US" sz="550" u="none" strike="noStrike" dirty="0">
                          <a:effectLst/>
                        </a:rPr>
                        <a:t>이 </a:t>
                      </a:r>
                      <a:r>
                        <a:rPr lang="en-US" sz="550" u="none" strike="noStrike" dirty="0">
                          <a:effectLst/>
                        </a:rPr>
                        <a:t>Support Span</a:t>
                      </a:r>
                      <a:r>
                        <a:rPr lang="ko-KR" altLang="en-US" sz="550" u="none" strike="noStrike" dirty="0">
                          <a:effectLst/>
                        </a:rPr>
                        <a:t>을 만족하는지 자동으로 검증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en-US" sz="550" u="none" strike="noStrike" dirty="0">
                          <a:effectLst/>
                        </a:rPr>
                        <a:t>Stress Analysis </a:t>
                      </a:r>
                      <a:r>
                        <a:rPr lang="ko-KR" altLang="en-US" sz="550" u="none" strike="noStrike" dirty="0">
                          <a:effectLst/>
                        </a:rPr>
                        <a:t>비대상 </a:t>
                      </a:r>
                      <a:r>
                        <a:rPr lang="en-US" sz="550" u="none" strike="noStrike" dirty="0">
                          <a:effectLst/>
                        </a:rPr>
                        <a:t>Line (EDIS </a:t>
                      </a:r>
                      <a:r>
                        <a:rPr lang="ko-KR" altLang="en-US" sz="550" u="none" strike="noStrike" dirty="0">
                          <a:effectLst/>
                        </a:rPr>
                        <a:t>상 </a:t>
                      </a:r>
                      <a:r>
                        <a:rPr lang="en-US" sz="550" u="none" strike="noStrike" dirty="0">
                          <a:effectLst/>
                        </a:rPr>
                        <a:t>Stress Package Number</a:t>
                      </a:r>
                      <a:r>
                        <a:rPr lang="ko-KR" altLang="en-US" sz="550" u="none" strike="noStrike" dirty="0">
                          <a:effectLst/>
                        </a:rPr>
                        <a:t>가 입력되지 않은 </a:t>
                      </a:r>
                      <a:r>
                        <a:rPr lang="en-US" sz="550" u="none" strike="noStrike" dirty="0">
                          <a:effectLst/>
                        </a:rPr>
                        <a:t>Line)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</a:rPr>
                        <a:t>◎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</a:rPr>
                        <a:t>●</a:t>
                      </a:r>
                      <a:endParaRPr lang="ko-KR" altLang="en-US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- PDMS 3DQC 1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차 개발 완료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561524"/>
                  </a:ext>
                </a:extLst>
              </a:tr>
              <a:tr h="197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QC12_Sample </a:t>
                      </a:r>
                      <a:r>
                        <a:rPr lang="en-US" sz="550" u="none" strike="noStrike" dirty="0">
                          <a:effectLst/>
                        </a:rPr>
                        <a:t>Point Tapping Type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en-US" sz="550" u="none" strike="noStrike" dirty="0">
                          <a:effectLst/>
                        </a:rPr>
                        <a:t>Sample Point Tap </a:t>
                      </a:r>
                      <a:r>
                        <a:rPr lang="ko-KR" altLang="en-US" sz="550" u="none" strike="noStrike" dirty="0">
                          <a:effectLst/>
                        </a:rPr>
                        <a:t>방향 오류 확인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ko-KR" altLang="en-US" sz="550" u="none" strike="noStrike" dirty="0">
                          <a:effectLst/>
                        </a:rPr>
                        <a:t>각 </a:t>
                      </a:r>
                      <a:r>
                        <a:rPr lang="en-US" sz="550" u="none" strike="noStrike" dirty="0">
                          <a:effectLst/>
                        </a:rPr>
                        <a:t>Sample Point</a:t>
                      </a:r>
                      <a:r>
                        <a:rPr lang="ko-KR" altLang="en-US" sz="550" u="none" strike="noStrike" dirty="0">
                          <a:effectLst/>
                        </a:rPr>
                        <a:t>의 </a:t>
                      </a:r>
                      <a:r>
                        <a:rPr lang="en-US" sz="550" u="none" strike="noStrike" dirty="0">
                          <a:effectLst/>
                        </a:rPr>
                        <a:t>Branch Fitting</a:t>
                      </a:r>
                      <a:r>
                        <a:rPr lang="ko-KR" altLang="en-US" sz="550" u="none" strike="noStrike" dirty="0">
                          <a:effectLst/>
                        </a:rPr>
                        <a:t>의 설치 방향 확인</a:t>
                      </a:r>
                      <a:endParaRPr lang="ko-KR" alt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868106"/>
                  </a:ext>
                </a:extLst>
              </a:tr>
              <a:tr h="2373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QC13_1_Coupling </a:t>
                      </a:r>
                      <a:r>
                        <a:rPr lang="en-US" sz="550" u="none" strike="noStrike" dirty="0">
                          <a:effectLst/>
                        </a:rPr>
                        <a:t>Check for Piping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Coupling</a:t>
                      </a:r>
                      <a:r>
                        <a:rPr lang="ko-KR" altLang="en-US" sz="550" u="none" strike="noStrike" dirty="0">
                          <a:effectLst/>
                        </a:rPr>
                        <a:t>이 적용되는 </a:t>
                      </a:r>
                      <a:r>
                        <a:rPr lang="en-US" altLang="ko-KR" sz="550" u="none" strike="noStrike" dirty="0">
                          <a:effectLst/>
                        </a:rPr>
                        <a:t>Line </a:t>
                      </a:r>
                      <a:r>
                        <a:rPr lang="ko-KR" altLang="en-US" sz="550" u="none" strike="noStrike" dirty="0">
                          <a:effectLst/>
                        </a:rPr>
                        <a:t>대상으로</a:t>
                      </a:r>
                      <a:r>
                        <a:rPr lang="en-US" altLang="ko-KR" sz="550" u="none" strike="noStrike" dirty="0">
                          <a:effectLst/>
                        </a:rPr>
                        <a:t>, Maximum Coupling Span</a:t>
                      </a:r>
                      <a:r>
                        <a:rPr lang="ko-KR" altLang="en-US" sz="550" u="none" strike="noStrike" dirty="0">
                          <a:effectLst/>
                        </a:rPr>
                        <a:t>을 넘어서 설치된 경우가 있는지 확인 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Coupling</a:t>
                      </a:r>
                      <a:r>
                        <a:rPr lang="ko-KR" altLang="en-US" sz="550" u="none" strike="noStrike" dirty="0">
                          <a:effectLst/>
                        </a:rPr>
                        <a:t>이 필요한 </a:t>
                      </a:r>
                      <a:r>
                        <a:rPr lang="en-US" altLang="ko-KR" sz="550" u="none" strike="noStrike" dirty="0">
                          <a:effectLst/>
                        </a:rPr>
                        <a:t>Piping Class</a:t>
                      </a:r>
                      <a:r>
                        <a:rPr lang="ko-KR" altLang="en-US" sz="550" u="none" strike="noStrike" dirty="0">
                          <a:effectLst/>
                        </a:rPr>
                        <a:t>의 전체 </a:t>
                      </a:r>
                      <a:r>
                        <a:rPr lang="en-US" altLang="ko-KR" sz="550" u="none" strike="noStrike" dirty="0">
                          <a:effectLst/>
                        </a:rPr>
                        <a:t>"Pipe" </a:t>
                      </a:r>
                      <a:r>
                        <a:rPr lang="ko-KR" altLang="en-US" sz="550" u="none" strike="noStrike" dirty="0">
                          <a:effectLst/>
                        </a:rPr>
                        <a:t>대상으로 각 </a:t>
                      </a:r>
                      <a:r>
                        <a:rPr lang="en-US" altLang="ko-KR" sz="550" u="none" strike="noStrike" dirty="0">
                          <a:effectLst/>
                        </a:rPr>
                        <a:t>Component</a:t>
                      </a:r>
                      <a:r>
                        <a:rPr lang="ko-KR" altLang="en-US" sz="550" u="none" strike="noStrike" dirty="0">
                          <a:effectLst/>
                        </a:rPr>
                        <a:t>별 </a:t>
                      </a:r>
                      <a:r>
                        <a:rPr lang="en-US" altLang="ko-KR" sz="550" u="none" strike="noStrike" dirty="0">
                          <a:effectLst/>
                        </a:rPr>
                        <a:t>Length</a:t>
                      </a:r>
                      <a:r>
                        <a:rPr lang="ko-KR" altLang="en-US" sz="550" u="none" strike="noStrike" dirty="0">
                          <a:effectLst/>
                        </a:rPr>
                        <a:t>를 추출하여 </a:t>
                      </a:r>
                      <a:r>
                        <a:rPr lang="en-US" altLang="ko-KR" sz="550" u="none" strike="noStrike" dirty="0">
                          <a:effectLst/>
                        </a:rPr>
                        <a:t>Max. Span</a:t>
                      </a:r>
                      <a:r>
                        <a:rPr lang="ko-KR" altLang="en-US" sz="550" u="none" strike="noStrike" dirty="0">
                          <a:effectLst/>
                        </a:rPr>
                        <a:t>과 대조하여 </a:t>
                      </a:r>
                      <a:r>
                        <a:rPr lang="en-US" altLang="ko-KR" sz="550" u="none" strike="noStrike" dirty="0">
                          <a:effectLst/>
                        </a:rPr>
                        <a:t>Check</a:t>
                      </a:r>
                      <a:endParaRPr lang="en-US" altLang="ko-KR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415250"/>
                  </a:ext>
                </a:extLst>
              </a:tr>
              <a:tr h="246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QC13_2_Coupling </a:t>
                      </a:r>
                      <a:r>
                        <a:rPr lang="en-US" sz="550" u="none" strike="noStrike" dirty="0">
                          <a:effectLst/>
                        </a:rPr>
                        <a:t>Check for Piping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Coupling</a:t>
                      </a:r>
                      <a:r>
                        <a:rPr lang="ko-KR" altLang="en-US" sz="550" u="none" strike="noStrike" dirty="0">
                          <a:effectLst/>
                        </a:rPr>
                        <a:t>이 적용되는 </a:t>
                      </a:r>
                      <a:r>
                        <a:rPr lang="en-US" altLang="ko-KR" sz="550" u="none" strike="noStrike" dirty="0">
                          <a:effectLst/>
                        </a:rPr>
                        <a:t>Line </a:t>
                      </a:r>
                      <a:r>
                        <a:rPr lang="ko-KR" altLang="en-US" sz="550" u="none" strike="noStrike" dirty="0">
                          <a:effectLst/>
                        </a:rPr>
                        <a:t>대상으로</a:t>
                      </a:r>
                      <a:r>
                        <a:rPr lang="en-US" altLang="ko-KR" sz="550" u="none" strike="noStrike" dirty="0">
                          <a:effectLst/>
                        </a:rPr>
                        <a:t>, </a:t>
                      </a:r>
                      <a:r>
                        <a:rPr lang="ko-KR" altLang="en-US" sz="550" u="none" strike="noStrike" dirty="0">
                          <a:effectLst/>
                        </a:rPr>
                        <a:t>불필요한 자재가 추가 설치되었는지 검토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Coupling</a:t>
                      </a:r>
                      <a:r>
                        <a:rPr lang="ko-KR" altLang="en-US" sz="550" u="none" strike="noStrike" dirty="0">
                          <a:effectLst/>
                        </a:rPr>
                        <a:t>이 필요한 </a:t>
                      </a:r>
                      <a:r>
                        <a:rPr lang="en-US" altLang="ko-KR" sz="550" u="none" strike="noStrike" dirty="0">
                          <a:effectLst/>
                        </a:rPr>
                        <a:t>Piping Class</a:t>
                      </a:r>
                      <a:r>
                        <a:rPr lang="ko-KR" altLang="en-US" sz="550" u="none" strike="noStrike" dirty="0">
                          <a:effectLst/>
                        </a:rPr>
                        <a:t>에 한하여</a:t>
                      </a:r>
                      <a:r>
                        <a:rPr lang="en-US" altLang="ko-KR" sz="550" u="none" strike="noStrike" dirty="0">
                          <a:effectLst/>
                        </a:rPr>
                        <a:t>, Coupling Component </a:t>
                      </a:r>
                      <a:r>
                        <a:rPr lang="ko-KR" altLang="en-US" sz="550" u="none" strike="noStrike" dirty="0">
                          <a:effectLst/>
                        </a:rPr>
                        <a:t>양단에 연결되는 </a:t>
                      </a:r>
                      <a:r>
                        <a:rPr lang="en-US" altLang="ko-KR" sz="550" u="none" strike="noStrike" dirty="0">
                          <a:effectLst/>
                        </a:rPr>
                        <a:t>Pipe</a:t>
                      </a:r>
                      <a:r>
                        <a:rPr lang="ko-KR" altLang="en-US" sz="550" u="none" strike="noStrike" dirty="0">
                          <a:effectLst/>
                        </a:rPr>
                        <a:t>의 </a:t>
                      </a:r>
                      <a:r>
                        <a:rPr lang="en-US" altLang="ko-KR" sz="550" u="none" strike="noStrike" dirty="0">
                          <a:effectLst/>
                        </a:rPr>
                        <a:t>Length</a:t>
                      </a:r>
                      <a:r>
                        <a:rPr lang="ko-KR" altLang="en-US" sz="550" u="none" strike="noStrike" dirty="0">
                          <a:effectLst/>
                        </a:rPr>
                        <a:t>를 추출 후 합한 값을 비교</a:t>
                      </a:r>
                      <a:endParaRPr lang="ko-KR" alt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014214"/>
                  </a:ext>
                </a:extLst>
              </a:tr>
              <a:tr h="197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QC14_Counter </a:t>
                      </a:r>
                      <a:r>
                        <a:rPr lang="en-US" sz="550" u="none" strike="noStrike" dirty="0">
                          <a:effectLst/>
                        </a:rPr>
                        <a:t>Flange for Equipment Nozzle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ko-KR" altLang="en-US" sz="550" u="none" strike="noStrike" dirty="0" err="1">
                          <a:effectLst/>
                        </a:rPr>
                        <a:t>기계팀</a:t>
                      </a:r>
                      <a:r>
                        <a:rPr lang="ko-KR" altLang="en-US" sz="550" u="none" strike="noStrike" dirty="0">
                          <a:effectLst/>
                        </a:rPr>
                        <a:t> </a:t>
                      </a:r>
                      <a:r>
                        <a:rPr lang="en-US" altLang="ko-KR" sz="550" u="none" strike="noStrike" dirty="0">
                          <a:effectLst/>
                        </a:rPr>
                        <a:t>Nozzle Modeling</a:t>
                      </a:r>
                      <a:r>
                        <a:rPr lang="ko-KR" altLang="en-US" sz="550" u="none" strike="noStrike" dirty="0">
                          <a:effectLst/>
                        </a:rPr>
                        <a:t>이 배관 </a:t>
                      </a:r>
                      <a:r>
                        <a:rPr lang="en-US" altLang="ko-KR" sz="550" u="none" strike="noStrike" dirty="0">
                          <a:effectLst/>
                        </a:rPr>
                        <a:t>Counter Flange</a:t>
                      </a:r>
                      <a:r>
                        <a:rPr lang="ko-KR" altLang="en-US" sz="550" u="none" strike="noStrike" dirty="0">
                          <a:effectLst/>
                        </a:rPr>
                        <a:t>와 불일치 하는지 확인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ko-KR" altLang="en-US" sz="550" u="none" strike="noStrike" dirty="0">
                          <a:effectLst/>
                        </a:rPr>
                        <a:t>각 </a:t>
                      </a:r>
                      <a:r>
                        <a:rPr lang="ko-KR" altLang="en-US" sz="550" u="none" strike="noStrike" dirty="0" err="1">
                          <a:effectLst/>
                        </a:rPr>
                        <a:t>기기별</a:t>
                      </a:r>
                      <a:r>
                        <a:rPr lang="ko-KR" altLang="en-US" sz="550" u="none" strike="noStrike" dirty="0">
                          <a:effectLst/>
                        </a:rPr>
                        <a:t> </a:t>
                      </a:r>
                      <a:r>
                        <a:rPr lang="en-US" altLang="ko-KR" sz="550" u="none" strike="noStrike" dirty="0">
                          <a:effectLst/>
                        </a:rPr>
                        <a:t>Equipment Nozzle</a:t>
                      </a:r>
                      <a:r>
                        <a:rPr lang="ko-KR" altLang="en-US" sz="550" u="none" strike="noStrike" dirty="0">
                          <a:effectLst/>
                        </a:rPr>
                        <a:t>에 대하여</a:t>
                      </a:r>
                      <a:r>
                        <a:rPr lang="en-US" altLang="ko-KR" sz="550" u="none" strike="noStrike" dirty="0">
                          <a:effectLst/>
                        </a:rPr>
                        <a:t>, </a:t>
                      </a:r>
                      <a:r>
                        <a:rPr lang="ko-KR" altLang="en-US" sz="550" u="none" strike="noStrike" dirty="0">
                          <a:effectLst/>
                        </a:rPr>
                        <a:t>연결되는 </a:t>
                      </a:r>
                      <a:r>
                        <a:rPr lang="en-US" altLang="ko-KR" sz="550" u="none" strike="noStrike" dirty="0">
                          <a:effectLst/>
                        </a:rPr>
                        <a:t>Counter Flange</a:t>
                      </a:r>
                      <a:r>
                        <a:rPr lang="ko-KR" altLang="en-US" sz="550" u="none" strike="noStrike" dirty="0">
                          <a:effectLst/>
                        </a:rPr>
                        <a:t>의 정보가 일치하는지 검토 </a:t>
                      </a:r>
                      <a:endParaRPr lang="ko-KR" alt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</a:rPr>
                        <a:t>◎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- PDMS 3DQC 1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차 개발 완료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143159"/>
                  </a:ext>
                </a:extLst>
              </a:tr>
              <a:tr h="197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QC15_FLG </a:t>
                      </a:r>
                      <a:r>
                        <a:rPr lang="en-US" sz="550" u="none" strike="noStrike" dirty="0">
                          <a:effectLst/>
                        </a:rPr>
                        <a:t>Connection Rating and End Type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en-US" sz="550" u="none" strike="noStrike" dirty="0">
                          <a:effectLst/>
                        </a:rPr>
                        <a:t>Flange Connection</a:t>
                      </a:r>
                      <a:r>
                        <a:rPr lang="ko-KR" altLang="en-US" sz="550" u="none" strike="noStrike" dirty="0">
                          <a:effectLst/>
                        </a:rPr>
                        <a:t>의 </a:t>
                      </a:r>
                      <a:r>
                        <a:rPr lang="en-US" sz="550" u="none" strike="noStrike" dirty="0">
                          <a:effectLst/>
                        </a:rPr>
                        <a:t>Rating</a:t>
                      </a:r>
                      <a:r>
                        <a:rPr lang="ko-KR" altLang="en-US" sz="550" u="none" strike="noStrike" dirty="0">
                          <a:effectLst/>
                        </a:rPr>
                        <a:t>과 </a:t>
                      </a:r>
                      <a:r>
                        <a:rPr lang="en-US" sz="550" u="none" strike="noStrike" dirty="0">
                          <a:effectLst/>
                        </a:rPr>
                        <a:t>End Type</a:t>
                      </a:r>
                      <a:r>
                        <a:rPr lang="ko-KR" altLang="en-US" sz="550" u="none" strike="noStrike" dirty="0">
                          <a:effectLst/>
                        </a:rPr>
                        <a:t>이 일치하는지 확인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en-US" sz="550" u="none" strike="noStrike" dirty="0">
                          <a:effectLst/>
                        </a:rPr>
                        <a:t>Connection</a:t>
                      </a:r>
                      <a:r>
                        <a:rPr lang="ko-KR" altLang="en-US" sz="550" u="none" strike="noStrike" dirty="0">
                          <a:effectLst/>
                        </a:rPr>
                        <a:t>된 각 </a:t>
                      </a:r>
                      <a:r>
                        <a:rPr lang="en-US" sz="550" u="none" strike="noStrike" dirty="0">
                          <a:effectLst/>
                        </a:rPr>
                        <a:t>Flange</a:t>
                      </a:r>
                      <a:r>
                        <a:rPr lang="ko-KR" altLang="en-US" sz="550" u="none" strike="noStrike" dirty="0">
                          <a:effectLst/>
                        </a:rPr>
                        <a:t>의 </a:t>
                      </a:r>
                      <a:r>
                        <a:rPr lang="en-US" sz="550" u="none" strike="noStrike" dirty="0">
                          <a:effectLst/>
                        </a:rPr>
                        <a:t>End type</a:t>
                      </a:r>
                      <a:r>
                        <a:rPr lang="ko-KR" altLang="en-US" sz="550" u="none" strike="noStrike" dirty="0">
                          <a:effectLst/>
                        </a:rPr>
                        <a:t>과 </a:t>
                      </a:r>
                      <a:r>
                        <a:rPr lang="en-US" sz="550" u="none" strike="noStrike" dirty="0">
                          <a:effectLst/>
                        </a:rPr>
                        <a:t>Rating</a:t>
                      </a:r>
                      <a:r>
                        <a:rPr lang="ko-KR" altLang="en-US" sz="550" u="none" strike="noStrike" dirty="0">
                          <a:effectLst/>
                        </a:rPr>
                        <a:t>을 대조하여 동일한지 확인</a:t>
                      </a:r>
                      <a:endParaRPr lang="ko-KR" alt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</a:rPr>
                        <a:t>◎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- PDMS 3DQC 1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차 개발 완료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439059"/>
                  </a:ext>
                </a:extLst>
              </a:tr>
              <a:tr h="4075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QC18_Flat </a:t>
                      </a:r>
                      <a:r>
                        <a:rPr lang="en-US" sz="550" u="none" strike="noStrike" dirty="0">
                          <a:effectLst/>
                        </a:rPr>
                        <a:t>Face for Isolation Kit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>
                          <a:effectLst/>
                        </a:rPr>
                        <a:t>- </a:t>
                      </a:r>
                      <a:r>
                        <a:rPr lang="ko-KR" altLang="en-US" sz="550" u="none" strike="noStrike">
                          <a:effectLst/>
                        </a:rPr>
                        <a:t>목적</a:t>
                      </a:r>
                      <a:r>
                        <a:rPr lang="en-US" altLang="ko-KR" sz="550" u="none" strike="noStrike">
                          <a:effectLst/>
                        </a:rPr>
                        <a:t>: UG/AG </a:t>
                      </a:r>
                      <a:r>
                        <a:rPr lang="ko-KR" altLang="en-US" sz="550" u="none" strike="noStrike">
                          <a:effectLst/>
                        </a:rPr>
                        <a:t>연결 구간에 </a:t>
                      </a:r>
                      <a:r>
                        <a:rPr lang="en-US" altLang="ko-KR" sz="550" u="none" strike="noStrike">
                          <a:effectLst/>
                        </a:rPr>
                        <a:t>ISO Kit</a:t>
                      </a:r>
                      <a:r>
                        <a:rPr lang="ko-KR" altLang="en-US" sz="550" u="none" strike="noStrike">
                          <a:effectLst/>
                        </a:rPr>
                        <a:t>가 적절하게 적용되어 있는지 검토하고</a:t>
                      </a:r>
                      <a:r>
                        <a:rPr lang="en-US" altLang="ko-KR" sz="550" u="none" strike="noStrike">
                          <a:effectLst/>
                        </a:rPr>
                        <a:t>, ISO Kit </a:t>
                      </a:r>
                      <a:r>
                        <a:rPr lang="ko-KR" altLang="en-US" sz="550" u="none" strike="noStrike">
                          <a:effectLst/>
                        </a:rPr>
                        <a:t>적용 시 </a:t>
                      </a:r>
                      <a:r>
                        <a:rPr lang="en-US" altLang="ko-KR" sz="550" u="none" strike="noStrike">
                          <a:effectLst/>
                        </a:rPr>
                        <a:t>Flange</a:t>
                      </a:r>
                      <a:r>
                        <a:rPr lang="ko-KR" altLang="en-US" sz="550" u="none" strike="noStrike">
                          <a:effectLst/>
                        </a:rPr>
                        <a:t>가 </a:t>
                      </a:r>
                      <a:r>
                        <a:rPr lang="en-US" altLang="ko-KR" sz="550" u="none" strike="noStrike">
                          <a:effectLst/>
                        </a:rPr>
                        <a:t>FF</a:t>
                      </a:r>
                      <a:r>
                        <a:rPr lang="ko-KR" altLang="en-US" sz="550" u="none" strike="noStrike">
                          <a:effectLst/>
                        </a:rPr>
                        <a:t>로 적용되었는지 검토</a:t>
                      </a:r>
                      <a:br>
                        <a:rPr lang="ko-KR" altLang="en-US" sz="550" u="none" strike="noStrike">
                          <a:effectLst/>
                        </a:rPr>
                      </a:br>
                      <a:r>
                        <a:rPr lang="en-US" altLang="ko-KR" sz="550" u="none" strike="noStrike">
                          <a:effectLst/>
                        </a:rPr>
                        <a:t>- </a:t>
                      </a:r>
                      <a:r>
                        <a:rPr lang="ko-KR" altLang="en-US" sz="550" u="none" strike="noStrike">
                          <a:effectLst/>
                        </a:rPr>
                        <a:t>범위</a:t>
                      </a:r>
                      <a:r>
                        <a:rPr lang="en-US" altLang="ko-KR" sz="550" u="none" strike="noStrike">
                          <a:effectLst/>
                        </a:rPr>
                        <a:t>: 1) 3D data </a:t>
                      </a:r>
                      <a:r>
                        <a:rPr lang="ko-KR" altLang="en-US" sz="550" u="none" strike="noStrike">
                          <a:effectLst/>
                        </a:rPr>
                        <a:t>상 </a:t>
                      </a:r>
                      <a:r>
                        <a:rPr lang="en-US" altLang="ko-KR" sz="550" u="none" strike="noStrike">
                          <a:effectLst/>
                        </a:rPr>
                        <a:t>UG Area</a:t>
                      </a:r>
                      <a:r>
                        <a:rPr lang="ko-KR" altLang="en-US" sz="550" u="none" strike="noStrike">
                          <a:effectLst/>
                        </a:rPr>
                        <a:t>의 </a:t>
                      </a:r>
                      <a:r>
                        <a:rPr lang="en-US" altLang="ko-KR" sz="550" u="none" strike="noStrike">
                          <a:effectLst/>
                        </a:rPr>
                        <a:t>Flange</a:t>
                      </a:r>
                      <a:r>
                        <a:rPr lang="ko-KR" altLang="en-US" sz="550" u="none" strike="noStrike">
                          <a:effectLst/>
                        </a:rPr>
                        <a:t>와 </a:t>
                      </a:r>
                      <a:r>
                        <a:rPr lang="en-US" altLang="ko-KR" sz="550" u="none" strike="noStrike">
                          <a:effectLst/>
                        </a:rPr>
                        <a:t>AG Area</a:t>
                      </a:r>
                      <a:r>
                        <a:rPr lang="ko-KR" altLang="en-US" sz="550" u="none" strike="noStrike">
                          <a:effectLst/>
                        </a:rPr>
                        <a:t>의 </a:t>
                      </a:r>
                      <a:r>
                        <a:rPr lang="en-US" altLang="ko-KR" sz="550" u="none" strike="noStrike">
                          <a:effectLst/>
                        </a:rPr>
                        <a:t>Counter Flange</a:t>
                      </a:r>
                      <a:r>
                        <a:rPr lang="ko-KR" altLang="en-US" sz="550" u="none" strike="noStrike">
                          <a:effectLst/>
                        </a:rPr>
                        <a:t>를 검토</a:t>
                      </a:r>
                      <a:br>
                        <a:rPr lang="ko-KR" altLang="en-US" sz="550" u="none" strike="noStrike">
                          <a:effectLst/>
                        </a:rPr>
                      </a:br>
                      <a:r>
                        <a:rPr lang="ko-KR" altLang="en-US" sz="550" u="none" strike="noStrike">
                          <a:effectLst/>
                        </a:rPr>
                        <a:t>         </a:t>
                      </a:r>
                      <a:r>
                        <a:rPr lang="en-US" altLang="ko-KR" sz="550" u="none" strike="noStrike">
                          <a:effectLst/>
                        </a:rPr>
                        <a:t>2) UG/AG </a:t>
                      </a:r>
                      <a:r>
                        <a:rPr lang="ko-KR" altLang="en-US" sz="550" u="none" strike="noStrike">
                          <a:effectLst/>
                        </a:rPr>
                        <a:t>연결 구간에 대한 </a:t>
                      </a:r>
                      <a:r>
                        <a:rPr lang="en-US" altLang="ko-KR" sz="550" u="none" strike="noStrike">
                          <a:effectLst/>
                        </a:rPr>
                        <a:t>ISO Kit </a:t>
                      </a:r>
                      <a:r>
                        <a:rPr lang="ko-KR" altLang="en-US" sz="550" u="none" strike="noStrike">
                          <a:effectLst/>
                        </a:rPr>
                        <a:t>적용 유무  확인</a:t>
                      </a:r>
                      <a:br>
                        <a:rPr lang="ko-KR" altLang="en-US" sz="550" u="none" strike="noStrike">
                          <a:effectLst/>
                        </a:rPr>
                      </a:br>
                      <a:r>
                        <a:rPr lang="ko-KR" altLang="en-US" sz="550" u="none" strike="noStrike">
                          <a:effectLst/>
                        </a:rPr>
                        <a:t>         </a:t>
                      </a:r>
                      <a:r>
                        <a:rPr lang="en-US" altLang="ko-KR" sz="550" u="none" strike="noStrike">
                          <a:effectLst/>
                        </a:rPr>
                        <a:t>3) ISO Kit</a:t>
                      </a:r>
                      <a:r>
                        <a:rPr lang="ko-KR" altLang="en-US" sz="550" u="none" strike="noStrike">
                          <a:effectLst/>
                        </a:rPr>
                        <a:t>와 연결되는 </a:t>
                      </a:r>
                      <a:r>
                        <a:rPr lang="en-US" altLang="ko-KR" sz="550" u="none" strike="noStrike">
                          <a:effectLst/>
                        </a:rPr>
                        <a:t>Both Side Flange </a:t>
                      </a:r>
                      <a:r>
                        <a:rPr lang="ko-KR" altLang="en-US" sz="550" u="none" strike="noStrike">
                          <a:effectLst/>
                        </a:rPr>
                        <a:t>및 </a:t>
                      </a:r>
                      <a:r>
                        <a:rPr lang="en-US" altLang="ko-KR" sz="550" u="none" strike="noStrike">
                          <a:effectLst/>
                        </a:rPr>
                        <a:t>Component </a:t>
                      </a:r>
                      <a:r>
                        <a:rPr lang="ko-KR" altLang="en-US" sz="550" u="none" strike="noStrike">
                          <a:effectLst/>
                        </a:rPr>
                        <a:t>의 </a:t>
                      </a:r>
                      <a:r>
                        <a:rPr lang="en-US" altLang="ko-KR" sz="550" u="none" strike="noStrike">
                          <a:effectLst/>
                        </a:rPr>
                        <a:t>End Type </a:t>
                      </a:r>
                      <a:r>
                        <a:rPr lang="ko-KR" altLang="en-US" sz="550" u="none" strike="noStrike">
                          <a:effectLst/>
                        </a:rPr>
                        <a:t>확인</a:t>
                      </a:r>
                      <a:endParaRPr lang="ko-KR" altLang="en-US" sz="5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40441"/>
                  </a:ext>
                </a:extLst>
              </a:tr>
              <a:tr h="197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QC20_Low </a:t>
                      </a:r>
                      <a:r>
                        <a:rPr lang="en-US" sz="550" u="none" strike="noStrike" dirty="0">
                          <a:effectLst/>
                        </a:rPr>
                        <a:t>Point Drain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>
                          <a:effectLst/>
                        </a:rPr>
                        <a:t>- </a:t>
                      </a:r>
                      <a:r>
                        <a:rPr lang="ko-KR" altLang="en-US" sz="550" u="none" strike="noStrike">
                          <a:effectLst/>
                        </a:rPr>
                        <a:t>목적</a:t>
                      </a:r>
                      <a:r>
                        <a:rPr lang="en-US" altLang="ko-KR" sz="550" u="none" strike="noStrike">
                          <a:effectLst/>
                        </a:rPr>
                        <a:t>: Line Route </a:t>
                      </a:r>
                      <a:r>
                        <a:rPr lang="ko-KR" altLang="en-US" sz="550" u="none" strike="noStrike">
                          <a:effectLst/>
                        </a:rPr>
                        <a:t>상 </a:t>
                      </a:r>
                      <a:r>
                        <a:rPr lang="en-US" altLang="ko-KR" sz="550" u="none" strike="noStrike">
                          <a:effectLst/>
                        </a:rPr>
                        <a:t>Low Point</a:t>
                      </a:r>
                      <a:r>
                        <a:rPr lang="ko-KR" altLang="en-US" sz="550" u="none" strike="noStrike">
                          <a:effectLst/>
                        </a:rPr>
                        <a:t>에 </a:t>
                      </a:r>
                      <a:r>
                        <a:rPr lang="en-US" altLang="ko-KR" sz="550" u="none" strike="noStrike">
                          <a:effectLst/>
                        </a:rPr>
                        <a:t>Drain</a:t>
                      </a:r>
                      <a:r>
                        <a:rPr lang="ko-KR" altLang="en-US" sz="550" u="none" strike="noStrike">
                          <a:effectLst/>
                        </a:rPr>
                        <a:t>이 설치되었는지 검토</a:t>
                      </a:r>
                      <a:br>
                        <a:rPr lang="ko-KR" altLang="en-US" sz="550" u="none" strike="noStrike">
                          <a:effectLst/>
                        </a:rPr>
                      </a:br>
                      <a:r>
                        <a:rPr lang="en-US" altLang="ko-KR" sz="550" u="none" strike="noStrike">
                          <a:effectLst/>
                        </a:rPr>
                        <a:t>- </a:t>
                      </a:r>
                      <a:r>
                        <a:rPr lang="ko-KR" altLang="en-US" sz="550" u="none" strike="noStrike">
                          <a:effectLst/>
                        </a:rPr>
                        <a:t>범위</a:t>
                      </a:r>
                      <a:r>
                        <a:rPr lang="en-US" altLang="ko-KR" sz="550" u="none" strike="noStrike">
                          <a:effectLst/>
                        </a:rPr>
                        <a:t>: </a:t>
                      </a:r>
                      <a:r>
                        <a:rPr lang="ko-KR" altLang="en-US" sz="550" u="none" strike="noStrike">
                          <a:effectLst/>
                        </a:rPr>
                        <a:t>수평 배관의 양 끝 단 </a:t>
                      </a:r>
                      <a:r>
                        <a:rPr lang="en-US" altLang="ko-KR" sz="550" u="none" strike="noStrike">
                          <a:effectLst/>
                        </a:rPr>
                        <a:t>Fitting</a:t>
                      </a:r>
                      <a:r>
                        <a:rPr lang="ko-KR" altLang="en-US" sz="550" u="none" strike="noStrike">
                          <a:effectLst/>
                        </a:rPr>
                        <a:t>이 </a:t>
                      </a:r>
                      <a:r>
                        <a:rPr lang="en-US" altLang="ko-KR" sz="550" u="none" strike="noStrike">
                          <a:effectLst/>
                        </a:rPr>
                        <a:t>Top</a:t>
                      </a:r>
                      <a:r>
                        <a:rPr lang="ko-KR" altLang="en-US" sz="550" u="none" strike="noStrike">
                          <a:effectLst/>
                        </a:rPr>
                        <a:t>을 향하는 </a:t>
                      </a:r>
                      <a:r>
                        <a:rPr lang="en-US" altLang="ko-KR" sz="550" u="none" strike="noStrike">
                          <a:effectLst/>
                        </a:rPr>
                        <a:t>Spool</a:t>
                      </a:r>
                      <a:r>
                        <a:rPr lang="ko-KR" altLang="en-US" sz="550" u="none" strike="noStrike">
                          <a:effectLst/>
                        </a:rPr>
                        <a:t>의 </a:t>
                      </a:r>
                      <a:r>
                        <a:rPr lang="en-US" altLang="ko-KR" sz="550" u="none" strike="noStrike">
                          <a:effectLst/>
                        </a:rPr>
                        <a:t>Drain </a:t>
                      </a:r>
                      <a:r>
                        <a:rPr lang="ko-KR" altLang="en-US" sz="550" u="none" strike="noStrike">
                          <a:effectLst/>
                        </a:rPr>
                        <a:t>적용 여부를 추출하여 비교</a:t>
                      </a:r>
                      <a:endParaRPr lang="ko-KR" altLang="en-US" sz="5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</a:rPr>
                        <a:t>◎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- PDMS 3DQC 1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차 개발 완료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102068"/>
                  </a:ext>
                </a:extLst>
              </a:tr>
              <a:tr h="197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QC21_Pump </a:t>
                      </a:r>
                      <a:r>
                        <a:rPr lang="en-US" sz="550" u="none" strike="noStrike" dirty="0">
                          <a:effectLst/>
                        </a:rPr>
                        <a:t>Suction Straight Run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>
                          <a:effectLst/>
                        </a:rPr>
                        <a:t>- </a:t>
                      </a:r>
                      <a:r>
                        <a:rPr lang="ko-KR" altLang="en-US" sz="550" u="none" strike="noStrike">
                          <a:effectLst/>
                        </a:rPr>
                        <a:t>목적</a:t>
                      </a:r>
                      <a:r>
                        <a:rPr lang="en-US" altLang="ko-KR" sz="550" u="none" strike="noStrike">
                          <a:effectLst/>
                        </a:rPr>
                        <a:t>: Pump Suction Straight Run</a:t>
                      </a:r>
                      <a:r>
                        <a:rPr lang="ko-KR" altLang="en-US" sz="550" u="none" strike="noStrike">
                          <a:effectLst/>
                        </a:rPr>
                        <a:t>이 </a:t>
                      </a:r>
                      <a:r>
                        <a:rPr lang="en-US" altLang="ko-KR" sz="550" u="none" strike="noStrike">
                          <a:effectLst/>
                        </a:rPr>
                        <a:t>Vendor Requirement</a:t>
                      </a:r>
                      <a:r>
                        <a:rPr lang="ko-KR" altLang="en-US" sz="550" u="none" strike="noStrike">
                          <a:effectLst/>
                        </a:rPr>
                        <a:t>를 만족하는지 검토</a:t>
                      </a:r>
                      <a:br>
                        <a:rPr lang="ko-KR" altLang="en-US" sz="550" u="none" strike="noStrike">
                          <a:effectLst/>
                        </a:rPr>
                      </a:br>
                      <a:r>
                        <a:rPr lang="en-US" altLang="ko-KR" sz="550" u="none" strike="noStrike">
                          <a:effectLst/>
                        </a:rPr>
                        <a:t>- </a:t>
                      </a:r>
                      <a:r>
                        <a:rPr lang="ko-KR" altLang="en-US" sz="550" u="none" strike="noStrike">
                          <a:effectLst/>
                        </a:rPr>
                        <a:t>범위</a:t>
                      </a:r>
                      <a:r>
                        <a:rPr lang="en-US" altLang="ko-KR" sz="550" u="none" strike="noStrike">
                          <a:effectLst/>
                        </a:rPr>
                        <a:t>: </a:t>
                      </a:r>
                      <a:r>
                        <a:rPr lang="ko-KR" altLang="en-US" sz="550" u="none" strike="noStrike">
                          <a:effectLst/>
                        </a:rPr>
                        <a:t>각 </a:t>
                      </a:r>
                      <a:r>
                        <a:rPr lang="en-US" altLang="ko-KR" sz="550" u="none" strike="noStrike">
                          <a:effectLst/>
                        </a:rPr>
                        <a:t>Pump Suction Nozzle</a:t>
                      </a:r>
                      <a:r>
                        <a:rPr lang="ko-KR" altLang="en-US" sz="550" u="none" strike="noStrike">
                          <a:effectLst/>
                        </a:rPr>
                        <a:t>에 설치되는 배관의 직관 거리를 확인</a:t>
                      </a:r>
                      <a:endParaRPr lang="ko-KR" altLang="en-US" sz="5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399881"/>
                  </a:ext>
                </a:extLst>
              </a:tr>
              <a:tr h="197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QC22_Slope </a:t>
                      </a:r>
                      <a:r>
                        <a:rPr lang="en-US" sz="550" u="none" strike="noStrike" dirty="0">
                          <a:effectLst/>
                        </a:rPr>
                        <a:t>Requirement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>
                          <a:effectLst/>
                        </a:rPr>
                        <a:t>- </a:t>
                      </a:r>
                      <a:r>
                        <a:rPr lang="ko-KR" altLang="en-US" sz="550" u="none" strike="noStrike">
                          <a:effectLst/>
                        </a:rPr>
                        <a:t>목적</a:t>
                      </a:r>
                      <a:r>
                        <a:rPr lang="en-US" altLang="ko-KR" sz="550" u="none" strike="noStrike">
                          <a:effectLst/>
                        </a:rPr>
                        <a:t>: Slope Line</a:t>
                      </a:r>
                      <a:r>
                        <a:rPr lang="ko-KR" altLang="en-US" sz="550" u="none" strike="noStrike">
                          <a:effectLst/>
                        </a:rPr>
                        <a:t>에 </a:t>
                      </a:r>
                      <a:r>
                        <a:rPr lang="en-US" altLang="ko-KR" sz="550" u="none" strike="noStrike">
                          <a:effectLst/>
                        </a:rPr>
                        <a:t>Slope</a:t>
                      </a:r>
                      <a:r>
                        <a:rPr lang="ko-KR" altLang="en-US" sz="550" u="none" strike="noStrike">
                          <a:effectLst/>
                        </a:rPr>
                        <a:t>이 제대로 반영 되었는지 확인</a:t>
                      </a:r>
                      <a:br>
                        <a:rPr lang="ko-KR" altLang="en-US" sz="550" u="none" strike="noStrike">
                          <a:effectLst/>
                        </a:rPr>
                      </a:br>
                      <a:r>
                        <a:rPr lang="en-US" altLang="ko-KR" sz="550" u="none" strike="noStrike">
                          <a:effectLst/>
                        </a:rPr>
                        <a:t>- </a:t>
                      </a:r>
                      <a:r>
                        <a:rPr lang="ko-KR" altLang="en-US" sz="550" u="none" strike="noStrike">
                          <a:effectLst/>
                        </a:rPr>
                        <a:t>범위</a:t>
                      </a:r>
                      <a:r>
                        <a:rPr lang="en-US" altLang="ko-KR" sz="550" u="none" strike="noStrike">
                          <a:effectLst/>
                        </a:rPr>
                        <a:t>: Slope Line</a:t>
                      </a:r>
                      <a:r>
                        <a:rPr lang="ko-KR" altLang="en-US" sz="550" u="none" strike="noStrike">
                          <a:effectLst/>
                        </a:rPr>
                        <a:t>의 </a:t>
                      </a:r>
                      <a:r>
                        <a:rPr lang="en-US" altLang="ko-KR" sz="550" u="none" strike="noStrike">
                          <a:effectLst/>
                        </a:rPr>
                        <a:t>Slope</a:t>
                      </a:r>
                      <a:r>
                        <a:rPr lang="ko-KR" altLang="en-US" sz="550" u="none" strike="noStrike">
                          <a:effectLst/>
                        </a:rPr>
                        <a:t>을 확인 </a:t>
                      </a:r>
                      <a:endParaRPr lang="ko-KR" altLang="en-US" sz="5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340511"/>
                  </a:ext>
                </a:extLst>
              </a:tr>
              <a:tr h="2933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QC24_Ball </a:t>
                      </a:r>
                      <a:r>
                        <a:rPr lang="en-US" sz="550" u="none" strike="noStrike" dirty="0">
                          <a:effectLst/>
                        </a:rPr>
                        <a:t>Valve Seat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en-US" sz="550" u="none" strike="noStrike" dirty="0">
                          <a:effectLst/>
                        </a:rPr>
                        <a:t>Ball Valve Seat Type</a:t>
                      </a:r>
                      <a:r>
                        <a:rPr lang="ko-KR" altLang="en-US" sz="550" u="none" strike="noStrike" dirty="0">
                          <a:effectLst/>
                        </a:rPr>
                        <a:t>을 </a:t>
                      </a:r>
                      <a:r>
                        <a:rPr lang="en-US" sz="550" u="none" strike="noStrike" dirty="0">
                          <a:effectLst/>
                        </a:rPr>
                        <a:t>Check</a:t>
                      </a:r>
                      <a:r>
                        <a:rPr lang="ko-KR" altLang="en-US" sz="550" u="none" strike="noStrike" dirty="0">
                          <a:effectLst/>
                        </a:rPr>
                        <a:t>하여 설계 및 구매 오류 방지 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</a:t>
                      </a:r>
                      <a:r>
                        <a:rPr lang="ko-KR" altLang="en-US" sz="550" u="none" strike="noStrike" dirty="0">
                          <a:effectLst/>
                        </a:rPr>
                        <a:t>각 </a:t>
                      </a:r>
                      <a:r>
                        <a:rPr lang="en-US" sz="550" u="none" strike="noStrike" dirty="0">
                          <a:effectLst/>
                        </a:rPr>
                        <a:t>Ball Valve</a:t>
                      </a:r>
                      <a:r>
                        <a:rPr lang="ko-KR" altLang="en-US" sz="550" u="none" strike="noStrike" dirty="0">
                          <a:effectLst/>
                        </a:rPr>
                        <a:t>가 설치되는 </a:t>
                      </a:r>
                      <a:r>
                        <a:rPr lang="en-US" sz="550" u="none" strike="noStrike" dirty="0">
                          <a:effectLst/>
                        </a:rPr>
                        <a:t>Line</a:t>
                      </a:r>
                      <a:r>
                        <a:rPr lang="ko-KR" altLang="en-US" sz="550" u="none" strike="noStrike" dirty="0">
                          <a:effectLst/>
                        </a:rPr>
                        <a:t>의 </a:t>
                      </a:r>
                      <a:r>
                        <a:rPr lang="en-US" sz="550" u="none" strike="noStrike" dirty="0">
                          <a:effectLst/>
                        </a:rPr>
                        <a:t>Operating Temperature</a:t>
                      </a:r>
                      <a:r>
                        <a:rPr lang="ko-KR" altLang="en-US" sz="550" u="none" strike="noStrike" dirty="0">
                          <a:effectLst/>
                        </a:rPr>
                        <a:t>확인</a:t>
                      </a:r>
                      <a:r>
                        <a:rPr lang="en-US" altLang="ko-KR" sz="550" u="none" strike="noStrike" dirty="0">
                          <a:effectLst/>
                        </a:rPr>
                        <a:t>, </a:t>
                      </a:r>
                      <a:r>
                        <a:rPr lang="en-US" sz="550" u="none" strike="noStrike" dirty="0">
                          <a:effectLst/>
                        </a:rPr>
                        <a:t>Operating Temperature </a:t>
                      </a:r>
                      <a:r>
                        <a:rPr lang="ko-KR" altLang="en-US" sz="550" u="none" strike="noStrike" dirty="0">
                          <a:effectLst/>
                        </a:rPr>
                        <a:t>기준에 맞는 </a:t>
                      </a:r>
                      <a:r>
                        <a:rPr lang="en-US" sz="550" u="none" strike="noStrike" dirty="0">
                          <a:effectLst/>
                        </a:rPr>
                        <a:t>Ball Valve Seat</a:t>
                      </a:r>
                      <a:r>
                        <a:rPr lang="ko-KR" altLang="en-US" sz="550" u="none" strike="noStrike" dirty="0">
                          <a:effectLst/>
                        </a:rPr>
                        <a:t>가 </a:t>
                      </a:r>
                      <a:r>
                        <a:rPr lang="en-US" altLang="ko-KR" sz="550" u="none" strike="noStrike" dirty="0">
                          <a:effectLst/>
                        </a:rPr>
                        <a:t>3</a:t>
                      </a:r>
                      <a:r>
                        <a:rPr lang="en-US" sz="550" u="none" strike="noStrike" dirty="0">
                          <a:effectLst/>
                        </a:rPr>
                        <a:t>D Modeling</a:t>
                      </a:r>
                      <a:r>
                        <a:rPr lang="ko-KR" altLang="en-US" sz="550" u="none" strike="noStrike" dirty="0">
                          <a:effectLst/>
                        </a:rPr>
                        <a:t>에 </a:t>
                      </a:r>
                      <a:r>
                        <a:rPr lang="en-US" sz="550" u="none" strike="noStrike" dirty="0">
                          <a:effectLst/>
                        </a:rPr>
                        <a:t>Input </a:t>
                      </a:r>
                      <a:r>
                        <a:rPr lang="ko-KR" altLang="en-US" sz="550" u="none" strike="noStrike" dirty="0">
                          <a:effectLst/>
                        </a:rPr>
                        <a:t>되었는지 확인</a:t>
                      </a:r>
                      <a:endParaRPr lang="ko-KR" alt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401535"/>
                  </a:ext>
                </a:extLst>
              </a:tr>
              <a:tr h="1974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50" u="none" strike="noStrike" dirty="0" smtClean="0">
                          <a:effectLst/>
                        </a:rPr>
                        <a:t> QC25_Minimum </a:t>
                      </a:r>
                      <a:r>
                        <a:rPr lang="en-US" sz="550" u="none" strike="noStrike" dirty="0">
                          <a:effectLst/>
                        </a:rPr>
                        <a:t>Drain Elevation</a:t>
                      </a:r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목적</a:t>
                      </a:r>
                      <a:r>
                        <a:rPr lang="en-US" altLang="ko-KR" sz="550" u="none" strike="noStrike" dirty="0">
                          <a:effectLst/>
                        </a:rPr>
                        <a:t>: Drain Elevation </a:t>
                      </a:r>
                      <a:r>
                        <a:rPr lang="ko-KR" altLang="en-US" sz="550" u="none" strike="noStrike" dirty="0">
                          <a:effectLst/>
                        </a:rPr>
                        <a:t>을 </a:t>
                      </a:r>
                      <a:r>
                        <a:rPr lang="en-US" altLang="ko-KR" sz="550" u="none" strike="noStrike" dirty="0">
                          <a:effectLst/>
                        </a:rPr>
                        <a:t>Check </a:t>
                      </a:r>
                      <a:r>
                        <a:rPr lang="ko-KR" altLang="en-US" sz="550" u="none" strike="noStrike" dirty="0">
                          <a:effectLst/>
                        </a:rPr>
                        <a:t>하여 설계 오류 방지 </a:t>
                      </a:r>
                      <a:br>
                        <a:rPr lang="ko-KR" altLang="en-US" sz="550" u="none" strike="noStrike" dirty="0">
                          <a:effectLst/>
                        </a:rPr>
                      </a:br>
                      <a:r>
                        <a:rPr lang="en-US" altLang="ko-KR" sz="550" u="none" strike="noStrike" dirty="0">
                          <a:effectLst/>
                        </a:rPr>
                        <a:t>- </a:t>
                      </a:r>
                      <a:r>
                        <a:rPr lang="ko-KR" altLang="en-US" sz="550" u="none" strike="noStrike" dirty="0">
                          <a:effectLst/>
                        </a:rPr>
                        <a:t>범위</a:t>
                      </a:r>
                      <a:r>
                        <a:rPr lang="en-US" altLang="ko-KR" sz="550" u="none" strike="noStrike" dirty="0">
                          <a:effectLst/>
                        </a:rPr>
                        <a:t>: Elevation 101,100mm</a:t>
                      </a:r>
                      <a:r>
                        <a:rPr lang="ko-KR" altLang="en-US" sz="550" u="none" strike="noStrike" dirty="0">
                          <a:effectLst/>
                        </a:rPr>
                        <a:t>에서 </a:t>
                      </a:r>
                      <a:r>
                        <a:rPr lang="en-US" altLang="ko-KR" sz="550" u="none" strike="noStrike" dirty="0">
                          <a:effectLst/>
                        </a:rPr>
                        <a:t>101,250mm </a:t>
                      </a:r>
                      <a:r>
                        <a:rPr lang="ko-KR" altLang="en-US" sz="550" u="none" strike="noStrike" dirty="0">
                          <a:effectLst/>
                        </a:rPr>
                        <a:t>사이에 </a:t>
                      </a:r>
                      <a:r>
                        <a:rPr lang="en-US" altLang="ko-KR" sz="550" u="none" strike="noStrike" dirty="0">
                          <a:effectLst/>
                        </a:rPr>
                        <a:t>Blind Flange</a:t>
                      </a:r>
                      <a:r>
                        <a:rPr lang="ko-KR" altLang="en-US" sz="550" u="none" strike="noStrike" dirty="0">
                          <a:effectLst/>
                        </a:rPr>
                        <a:t>나 </a:t>
                      </a:r>
                      <a:r>
                        <a:rPr lang="en-US" altLang="ko-KR" sz="550" u="none" strike="noStrike" dirty="0">
                          <a:effectLst/>
                        </a:rPr>
                        <a:t>Plug</a:t>
                      </a:r>
                      <a:r>
                        <a:rPr lang="ko-KR" altLang="en-US" sz="550" u="none" strike="noStrike" dirty="0">
                          <a:effectLst/>
                        </a:rPr>
                        <a:t>가 있는지 확인</a:t>
                      </a:r>
                      <a:endParaRPr lang="ko-KR" alt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652334"/>
                  </a:ext>
                </a:extLst>
              </a:tr>
              <a:tr h="18111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Summary (2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개발 기준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5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 개발 完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18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건 개발 完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3681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986141" y="1496886"/>
            <a:ext cx="233498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228">
              <a:spcBef>
                <a:spcPct val="20000"/>
              </a:spcBef>
              <a:defRPr/>
            </a:pPr>
            <a:r>
              <a:rPr lang="en-US" altLang="ko-KR" sz="800" dirty="0">
                <a:solidFill>
                  <a:prstClr val="black"/>
                </a:solidFill>
                <a:latin typeface="맑은 고딕" panose="020B0503020000020004" pitchFamily="50" charset="-127"/>
              </a:rPr>
              <a:t>* </a:t>
            </a:r>
            <a:r>
              <a:rPr lang="en-US" altLang="ko-KR" sz="8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Legend : 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◎ </a:t>
            </a:r>
            <a:r>
              <a:rPr lang="en-US" altLang="ko-KR" sz="8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차 개발 완료</a:t>
            </a:r>
            <a:r>
              <a:rPr lang="en-US" altLang="ko-KR" sz="8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●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8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차 개발 완료</a:t>
            </a:r>
            <a:r>
              <a:rPr lang="en-US" altLang="ko-KR" sz="8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46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30"/>
            <a:ext cx="8856985" cy="5522241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QC02_Flow Element Straight Run (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1/18) –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Only 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96000" marR="0" lvl="1" indent="0" algn="l" defTabSz="914228" rtl="0" eaLnBrk="1" fontAlgn="auto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96000" marR="0" lvl="1" indent="0" algn="l" defTabSz="914228" rtl="0" eaLnBrk="1" fontAlgn="auto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96000" marR="0" lvl="1" indent="0" algn="l" defTabSz="914228" rtl="0" eaLnBrk="1" fontAlgn="auto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96000" marR="0" lvl="1" indent="0" algn="l" defTabSz="914228" rtl="0" eaLnBrk="1" fontAlgn="auto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24578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89866" y="4207398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7" y="1924149"/>
            <a:ext cx="86348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Flow Element Straight Run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길이와 설계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간의 일치 여부 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Flow Element Component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존재하는 모든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(Summary List for Flow Element)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9864" y="4592119"/>
            <a:ext cx="3837749" cy="2042778"/>
            <a:chOff x="589864" y="4350792"/>
            <a:chExt cx="4291127" cy="228410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864" y="4350792"/>
              <a:ext cx="4291127" cy="22841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5" name="구름 24"/>
            <p:cNvSpPr/>
            <p:nvPr/>
          </p:nvSpPr>
          <p:spPr>
            <a:xfrm>
              <a:off x="2986843" y="4630057"/>
              <a:ext cx="302516" cy="317624"/>
            </a:xfrm>
            <a:prstGeom prst="cloud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" name="직선 화살표 연결선 3"/>
            <p:cNvCxnSpPr/>
            <p:nvPr/>
          </p:nvCxnSpPr>
          <p:spPr>
            <a:xfrm flipV="1">
              <a:off x="1640632" y="4538527"/>
              <a:ext cx="2225338" cy="915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1640632" y="4947681"/>
              <a:ext cx="0" cy="248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996795" y="4921967"/>
              <a:ext cx="0" cy="248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1640632" y="5195548"/>
              <a:ext cx="1346211" cy="1607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3298588" y="4918690"/>
              <a:ext cx="0" cy="248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3880141" y="4918690"/>
              <a:ext cx="0" cy="248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 flipV="1">
              <a:off x="3298588" y="5170738"/>
              <a:ext cx="567382" cy="1189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878224" y="4530029"/>
              <a:ext cx="9338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Flow Direction</a:t>
              </a:r>
              <a:endPara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697519" y="4592119"/>
            <a:ext cx="3926476" cy="2042778"/>
            <a:chOff x="5118670" y="4350792"/>
            <a:chExt cx="4390336" cy="228410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8670" y="4350792"/>
              <a:ext cx="4390336" cy="22841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4" name="구름 33"/>
            <p:cNvSpPr/>
            <p:nvPr/>
          </p:nvSpPr>
          <p:spPr>
            <a:xfrm>
              <a:off x="8009073" y="5301208"/>
              <a:ext cx="317384" cy="350749"/>
            </a:xfrm>
            <a:prstGeom prst="cloud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2" name="직선 화살표 연결선 71"/>
            <p:cNvCxnSpPr>
              <a:stCxn id="26" idx="3"/>
            </p:cNvCxnSpPr>
            <p:nvPr/>
          </p:nvCxnSpPr>
          <p:spPr>
            <a:xfrm flipH="1" flipV="1">
              <a:off x="5198375" y="4788245"/>
              <a:ext cx="4310631" cy="7046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8156403" y="5545330"/>
              <a:ext cx="0" cy="248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/>
            <p:nvPr/>
          </p:nvCxnSpPr>
          <p:spPr>
            <a:xfrm flipV="1">
              <a:off x="5127661" y="5613152"/>
              <a:ext cx="3020929" cy="2053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 flipH="1">
              <a:off x="8164217" y="5624745"/>
              <a:ext cx="1710" cy="32486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9509006" y="5700843"/>
              <a:ext cx="0" cy="248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/>
            <p:nvPr/>
          </p:nvCxnSpPr>
          <p:spPr>
            <a:xfrm flipV="1">
              <a:off x="8173740" y="5898462"/>
              <a:ext cx="1313991" cy="1189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6227201" y="4769907"/>
              <a:ext cx="9338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Flow Direction</a:t>
              </a:r>
              <a:endPara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4" y="2992244"/>
            <a:ext cx="9061015" cy="44548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89864" y="3428230"/>
            <a:ext cx="4953000" cy="596362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1 : Size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2 : Length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3 : Result 1, Result 2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모두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‘OK’,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하나라도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Fault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‘Fault’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77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30"/>
            <a:ext cx="8856985" cy="5522241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QC09_Support Span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2/18)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Only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96000" marR="0" lvl="1" indent="0" algn="l" defTabSz="914228" rtl="0" eaLnBrk="1" fontAlgn="auto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96000" marR="0" lvl="1" indent="0" algn="l" defTabSz="914228" rtl="0" eaLnBrk="1" fontAlgn="auto" latinLnBrk="1" hangingPunct="1">
              <a:lnSpc>
                <a:spcPts val="15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519279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89866" y="3997298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37740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Stress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Analysis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비대상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Support Span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만족 여부 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Stress Analysis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비대상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 (EDIS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Stress Package Number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입력되어 있지 않은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Line)</a:t>
            </a: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9864" y="4378850"/>
            <a:ext cx="3627909" cy="2219745"/>
            <a:chOff x="589864" y="4171746"/>
            <a:chExt cx="4132684" cy="252859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64" y="4171746"/>
              <a:ext cx="4132684" cy="25285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28" name="직선 화살표 연결선 27"/>
            <p:cNvCxnSpPr/>
            <p:nvPr/>
          </p:nvCxnSpPr>
          <p:spPr>
            <a:xfrm flipV="1">
              <a:off x="2072680" y="5157192"/>
              <a:ext cx="1676474" cy="36841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3" y="2950671"/>
            <a:ext cx="8953559" cy="5211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9863" y="3459043"/>
            <a:ext cx="9435415" cy="573634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: Support Span Configuration Setting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값에 대한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 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Config</a:t>
            </a:r>
            <a:r>
              <a:rPr lang="en-US" altLang="ko-KR" sz="100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Straight - Horizontal(</a:t>
            </a:r>
            <a:r>
              <a:rPr lang="en-US" altLang="ko-KR" sz="100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Straight - Vertical(</a:t>
            </a:r>
            <a:r>
              <a:rPr lang="en-US" altLang="ko-KR" sz="100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SV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1 Bending(</a:t>
            </a:r>
            <a:r>
              <a:rPr lang="en-US" altLang="ko-KR" sz="100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001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Horizontal+Vertical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2 Bending(</a:t>
            </a:r>
            <a:r>
              <a:rPr lang="en-US" altLang="ko-KR" sz="100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HV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001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Horizontal+Horizontal</a:t>
            </a:r>
            <a:r>
              <a:rPr lang="en-US" altLang="ko-KR" sz="100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 Bending(</a:t>
            </a:r>
            <a:r>
              <a:rPr lang="en-US" altLang="ko-KR" sz="100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HH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70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QC14_Counter Flange for Equipment Nozzle (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Only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557351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89866" y="4071570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97981" y="1924149"/>
            <a:ext cx="8626757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1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기계팀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Equipment Nozzle Modeling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Vendor Data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상이하게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반영됨에 따른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배관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Counter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Flange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1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오산출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방지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ko-KR" altLang="en-US" sz="1001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기기별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Equipment Nozzle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대하여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Manual List-up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 Model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추출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일치 여부 검토 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5" y="4484659"/>
            <a:ext cx="3452011" cy="2200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구름 21"/>
          <p:cNvSpPr/>
          <p:nvPr/>
        </p:nvSpPr>
        <p:spPr>
          <a:xfrm>
            <a:off x="2101255" y="5282821"/>
            <a:ext cx="720080" cy="604249"/>
          </a:xfrm>
          <a:prstGeom prst="cloud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5" y="2955240"/>
            <a:ext cx="9061014" cy="5002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9865" y="3451554"/>
            <a:ext cx="8102017" cy="478279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: Equipment </a:t>
            </a:r>
            <a:r>
              <a:rPr lang="en-US" altLang="ko-KR" sz="100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Nozzle</a:t>
            </a:r>
            <a:r>
              <a:rPr lang="ko-KR" altLang="ko-KR" sz="100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Counter </a:t>
            </a:r>
            <a:r>
              <a:rPr lang="en-US" altLang="ko-KR" sz="100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Flange</a:t>
            </a:r>
            <a:r>
              <a:rPr lang="ko-KR" altLang="ko-KR" sz="100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00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Mismatch Check (Error, 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Error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경우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Equipment Nozzle Name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오류</a:t>
            </a:r>
          </a:p>
        </p:txBody>
      </p:sp>
    </p:spTree>
    <p:extLst>
      <p:ext uri="{BB962C8B-B14F-4D97-AF65-F5344CB8AC3E}">
        <p14:creationId xmlns:p14="http://schemas.microsoft.com/office/powerpoint/2010/main" val="17622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QC15_FLG Connection Rating and End Type (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Only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526808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89866" y="4614179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7" y="1924149"/>
            <a:ext cx="86348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Flange Connection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Rating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End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Type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일치 여부 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Connection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된 각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Flange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End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Type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Rating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대조하여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동일 여부 확인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5634" y="4950864"/>
            <a:ext cx="4041374" cy="1816946"/>
            <a:chOff x="605634" y="5025006"/>
            <a:chExt cx="4041374" cy="181694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t="36257"/>
            <a:stretch/>
          </p:blipFill>
          <p:spPr>
            <a:xfrm>
              <a:off x="605634" y="5025006"/>
              <a:ext cx="4041374" cy="18169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구름 26"/>
            <p:cNvSpPr/>
            <p:nvPr/>
          </p:nvSpPr>
          <p:spPr>
            <a:xfrm>
              <a:off x="2504728" y="5229200"/>
              <a:ext cx="504055" cy="437344"/>
            </a:xfrm>
            <a:prstGeom prst="cloud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6" y="2891389"/>
            <a:ext cx="9061013" cy="5270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9866" y="3418406"/>
            <a:ext cx="7927889" cy="1048098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1 : Size Check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2 : End Type Check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3 : Rating Check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4 : Series Check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5 : Result 1, Result 2, Result 3, Result 4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모두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‘OK’,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하나라도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Fault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‘Fault’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41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QC20_Low Point Drain (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Only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3911765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Low Point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Drain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누락 사전 방지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Low Point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Drain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필요한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Service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대상으로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수평 배관의 양 </a:t>
            </a:r>
            <a:r>
              <a:rPr kumimoji="0" lang="ko-KR" altLang="en-US" sz="1001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끝단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Fitting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향하는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Spool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Drain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여부를 추출하여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비교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10985"/>
          <a:stretch/>
        </p:blipFill>
        <p:spPr>
          <a:xfrm>
            <a:off x="590648" y="4275089"/>
            <a:ext cx="3642272" cy="2401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3" y="2997293"/>
            <a:ext cx="9061015" cy="7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QC01_Piping Expansion for TW (6/18)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4296515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TW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 </a:t>
            </a:r>
            <a:r>
              <a:rPr kumimoji="0" lang="ko-KR" altLang="en-US" sz="1001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확관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Modeling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1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계장설계팀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Specification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기준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여부 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TE, TW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Connection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되는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Main Line Size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기준 검토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0" y="3091894"/>
            <a:ext cx="8920880" cy="43543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l="20863" t="36492" r="21650" b="18718"/>
          <a:stretch/>
        </p:blipFill>
        <p:spPr>
          <a:xfrm>
            <a:off x="593034" y="4648440"/>
            <a:ext cx="4359965" cy="191680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7957" y="3527326"/>
            <a:ext cx="8644581" cy="684701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1 : Size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2 : Length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3 : Result 1, Result 2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모두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‘OK’,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하나라도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Fault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‘Fault’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64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QC03_Model Spec Miss Patch (7/18)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3684616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Model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 잘못 입력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되어 있는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Spec.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확인하여 물량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산출 오류 방지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Model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No.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Spec.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EDIS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 List Spec.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과의 일치 여부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4" y="4106631"/>
            <a:ext cx="3041337" cy="254500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3" y="3019887"/>
            <a:ext cx="9061015" cy="5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0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QC04_Orifice Tap Direction (8/18)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4428153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Orifice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Plate Pap Valve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방향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오류 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rifice Plate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설치되는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Tap Valve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 방향 확인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33447"/>
          <a:stretch/>
        </p:blipFill>
        <p:spPr>
          <a:xfrm>
            <a:off x="589864" y="4789286"/>
            <a:ext cx="4174252" cy="1712622"/>
          </a:xfrm>
          <a:prstGeom prst="rect">
            <a:avLst/>
          </a:prstGeom>
        </p:spPr>
      </p:pic>
      <p:sp>
        <p:nvSpPr>
          <p:cNvPr id="27" name="구름 26"/>
          <p:cNvSpPr/>
          <p:nvPr/>
        </p:nvSpPr>
        <p:spPr>
          <a:xfrm>
            <a:off x="2504728" y="5085759"/>
            <a:ext cx="720080" cy="604249"/>
          </a:xfrm>
          <a:prstGeom prst="cloud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58927" y="5456434"/>
            <a:ext cx="93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Orifice Tap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방향 확인</a:t>
            </a:r>
            <a:endParaRPr kumimoji="0" lang="en-US" altLang="ko-KR" sz="7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4" y="3000001"/>
            <a:ext cx="9061015" cy="5144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9864" y="3511313"/>
            <a:ext cx="7766458" cy="891763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1 : Tap Orientation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2 : Size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3 : End Type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4 : Result 1, Result 2, Result 3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모두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‘OK’,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하나라도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Fault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‘Fault’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22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QC05_Instrument Connection Check (9/18)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4275211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Instrument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Typical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Connectional Table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따라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Instrument Item Modeling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되었는지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Instrument Item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(Level/Pressure/Temperature/Flow Element) Min. Connection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Size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Tapping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방향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19604"/>
          <a:stretch/>
        </p:blipFill>
        <p:spPr>
          <a:xfrm>
            <a:off x="589864" y="4662616"/>
            <a:ext cx="4608512" cy="2018026"/>
          </a:xfrm>
          <a:prstGeom prst="rect">
            <a:avLst/>
          </a:prstGeom>
        </p:spPr>
      </p:pic>
      <p:sp>
        <p:nvSpPr>
          <p:cNvPr id="28" name="구름 27"/>
          <p:cNvSpPr/>
          <p:nvPr/>
        </p:nvSpPr>
        <p:spPr>
          <a:xfrm>
            <a:off x="1136576" y="4983338"/>
            <a:ext cx="504055" cy="437344"/>
          </a:xfrm>
          <a:prstGeom prst="cloud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구름 28"/>
          <p:cNvSpPr/>
          <p:nvPr/>
        </p:nvSpPr>
        <p:spPr>
          <a:xfrm>
            <a:off x="1712640" y="5051313"/>
            <a:ext cx="504055" cy="437344"/>
          </a:xfrm>
          <a:prstGeom prst="cloud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구름 29"/>
          <p:cNvSpPr/>
          <p:nvPr/>
        </p:nvSpPr>
        <p:spPr>
          <a:xfrm>
            <a:off x="3296816" y="5085946"/>
            <a:ext cx="504055" cy="437344"/>
          </a:xfrm>
          <a:prstGeom prst="cloud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4" y="3056293"/>
            <a:ext cx="9061015" cy="2990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9864" y="3399135"/>
            <a:ext cx="7970520" cy="814928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1 : Tap Orientation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2 : Size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3 : End Type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4 : Result 1, Result 2, Result 3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모두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‘OK’,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하나라도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Fault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‘Fault’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4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3"/>
          <p:cNvSpPr>
            <a:spLocks noChangeArrowheads="1"/>
          </p:cNvSpPr>
          <p:nvPr/>
        </p:nvSpPr>
        <p:spPr bwMode="black">
          <a:xfrm>
            <a:off x="295274" y="136955"/>
            <a:ext cx="90054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◈ 요약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PDMS, E3D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시스템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(3DQC</a:t>
            </a:r>
            <a:r>
              <a:rPr kumimoji="0" lang="en-US" altLang="ko-KR" sz="2000" b="1" i="0" u="none" strike="noStrike" kern="1200" cap="none" spc="0" normalizeH="0" baseline="3000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2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 상세 구축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557918" y="789087"/>
            <a:ext cx="1037787" cy="352024"/>
            <a:chOff x="557918" y="916736"/>
            <a:chExt cx="1296960" cy="500584"/>
          </a:xfrm>
        </p:grpSpPr>
        <p:sp>
          <p:nvSpPr>
            <p:cNvPr id="96" name="직사각형 95"/>
            <p:cNvSpPr/>
            <p:nvPr/>
          </p:nvSpPr>
          <p:spPr bwMode="auto">
            <a:xfrm>
              <a:off x="557918" y="916736"/>
              <a:ext cx="1296960" cy="500584"/>
            </a:xfrm>
            <a:prstGeom prst="rect">
              <a:avLst/>
            </a:prstGeom>
            <a:solidFill>
              <a:srgbClr val="3158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목       적</a:t>
              </a:r>
              <a:endPara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직사각형 96"/>
            <p:cNvSpPr/>
            <p:nvPr/>
          </p:nvSpPr>
          <p:spPr bwMode="auto">
            <a:xfrm>
              <a:off x="581826" y="952500"/>
              <a:ext cx="1246994" cy="429057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557921" y="1287920"/>
            <a:ext cx="1037786" cy="356205"/>
            <a:chOff x="557919" y="916736"/>
            <a:chExt cx="1296959" cy="500584"/>
          </a:xfrm>
        </p:grpSpPr>
        <p:sp>
          <p:nvSpPr>
            <p:cNvPr id="99" name="직사각형 98"/>
            <p:cNvSpPr/>
            <p:nvPr/>
          </p:nvSpPr>
          <p:spPr bwMode="auto">
            <a:xfrm>
              <a:off x="557919" y="916736"/>
              <a:ext cx="1296959" cy="500584"/>
            </a:xfrm>
            <a:prstGeom prst="rect">
              <a:avLst/>
            </a:prstGeom>
            <a:solidFill>
              <a:srgbClr val="3158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개발 범위</a:t>
              </a:r>
              <a:endPara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직사각형 99"/>
            <p:cNvSpPr/>
            <p:nvPr/>
          </p:nvSpPr>
          <p:spPr bwMode="auto">
            <a:xfrm>
              <a:off x="581826" y="952500"/>
              <a:ext cx="1246994" cy="429056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559088" y="4547803"/>
            <a:ext cx="1036852" cy="335941"/>
            <a:chOff x="557918" y="916736"/>
            <a:chExt cx="1296960" cy="584356"/>
          </a:xfrm>
        </p:grpSpPr>
        <p:sp>
          <p:nvSpPr>
            <p:cNvPr id="102" name="직사각형 101"/>
            <p:cNvSpPr/>
            <p:nvPr/>
          </p:nvSpPr>
          <p:spPr bwMode="auto">
            <a:xfrm>
              <a:off x="557918" y="916736"/>
              <a:ext cx="1296960" cy="584356"/>
            </a:xfrm>
            <a:prstGeom prst="rect">
              <a:avLst/>
            </a:prstGeom>
            <a:solidFill>
              <a:srgbClr val="3158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기대 효과</a:t>
              </a:r>
            </a:p>
          </p:txBody>
        </p:sp>
        <p:sp>
          <p:nvSpPr>
            <p:cNvPr id="103" name="직사각형 102"/>
            <p:cNvSpPr/>
            <p:nvPr/>
          </p:nvSpPr>
          <p:spPr bwMode="auto">
            <a:xfrm>
              <a:off x="583106" y="952499"/>
              <a:ext cx="1244433" cy="50073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4" name="Rectangle 2"/>
          <p:cNvSpPr>
            <a:spLocks noChangeArrowheads="1"/>
          </p:cNvSpPr>
          <p:nvPr/>
        </p:nvSpPr>
        <p:spPr bwMode="auto">
          <a:xfrm>
            <a:off x="381001" y="567843"/>
            <a:ext cx="9144000" cy="6052032"/>
          </a:xfrm>
          <a:prstGeom prst="rect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90000" rIns="90000" bIns="46800"/>
          <a:lstStyle/>
          <a:p>
            <a:pPr marL="280988" marR="0" lvl="1" indent="-279400" algn="ctr" defTabSz="900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4785"/>
              </a:buClr>
              <a:buSzTx/>
              <a:buFont typeface="Wingdings" pitchFamily="2" charset="2"/>
              <a:buChar char="n"/>
              <a:tabLst/>
              <a:defRPr/>
            </a:pPr>
            <a:endParaRPr kumimoji="1" lang="en-GB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charset="0"/>
              <a:ea typeface="현대하모니 L" pitchFamily="18" charset="-127"/>
              <a:cs typeface="+mn-c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752394" y="755794"/>
            <a:ext cx="4595626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PDMS</a:t>
            </a:r>
            <a:r>
              <a:rPr kumimoji="1" lang="en-US" altLang="ko-KR" sz="900" b="0" i="0" u="none" strike="noStrike" kern="1200" cap="none" spc="0" normalizeH="0" baseline="3000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3D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시스템 업그레이드를 통한 설계 검증 업무 효율 제고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갈매기형 수장 122"/>
          <p:cNvSpPr/>
          <p:nvPr/>
        </p:nvSpPr>
        <p:spPr>
          <a:xfrm>
            <a:off x="3368824" y="5819811"/>
            <a:ext cx="220615" cy="33092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갈매기형 수장 123"/>
          <p:cNvSpPr/>
          <p:nvPr/>
        </p:nvSpPr>
        <p:spPr>
          <a:xfrm>
            <a:off x="5236441" y="5819811"/>
            <a:ext cx="220615" cy="33092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갈매기형 수장 124"/>
          <p:cNvSpPr/>
          <p:nvPr/>
        </p:nvSpPr>
        <p:spPr>
          <a:xfrm>
            <a:off x="7473280" y="5819811"/>
            <a:ext cx="220615" cy="33092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Rectangle 182"/>
          <p:cNvSpPr>
            <a:spLocks noChangeArrowheads="1"/>
          </p:cNvSpPr>
          <p:nvPr/>
        </p:nvSpPr>
        <p:spPr bwMode="auto">
          <a:xfrm>
            <a:off x="3033834" y="4509120"/>
            <a:ext cx="6239645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 anchor="ctr">
            <a:spAutoFit/>
          </a:bodyPr>
          <a:lstStyle/>
          <a:p>
            <a:pPr marL="0" marR="0" lvl="0" indent="92075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3D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기반의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설계 검토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업무 프로세스 개선을 통한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설계 검토 업무 효율성 증대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92075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설계 시 발생할 수 있는 오류를 신속 정확하게 파악하여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3D Model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품질 확보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대각선 방향의 모서리가 둥근 사각형 127"/>
          <p:cNvSpPr/>
          <p:nvPr/>
        </p:nvSpPr>
        <p:spPr>
          <a:xfrm>
            <a:off x="1693555" y="4547456"/>
            <a:ext cx="1243221" cy="352688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Arial" pitchFamily="34" charset="0"/>
              </a:rPr>
              <a:t>정성적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Arial" pitchFamily="34" charset="0"/>
              </a:rPr>
              <a:t>기대효과</a:t>
            </a:r>
            <a:endParaRPr kumimoji="0" lang="ko-KR" altLang="en-US" sz="9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9" name="Rectangle 182"/>
          <p:cNvSpPr>
            <a:spLocks noChangeArrowheads="1"/>
          </p:cNvSpPr>
          <p:nvPr/>
        </p:nvSpPr>
        <p:spPr bwMode="auto">
          <a:xfrm>
            <a:off x="3033833" y="5013177"/>
            <a:ext cx="6239645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 anchor="ctr">
            <a:spAutoFit/>
          </a:bodyPr>
          <a:lstStyle/>
          <a:p>
            <a:pPr marL="0" marR="0" lvl="0" indent="92075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Quality Check Report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자동생성으로 기존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대비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설계 검토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M/H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절감</a:t>
            </a: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92075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시스템을 활용한 설계 데이터 비교 〮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분석으로 정확도 증대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대각선 방향의 모서리가 둥근 사각형 129"/>
          <p:cNvSpPr/>
          <p:nvPr/>
        </p:nvSpPr>
        <p:spPr>
          <a:xfrm flipH="1">
            <a:off x="1693555" y="5043446"/>
            <a:ext cx="1243221" cy="352688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381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Arial" pitchFamily="34" charset="0"/>
              </a:rPr>
              <a:t>정량적 기대효과</a:t>
            </a:r>
            <a:endParaRPr kumimoji="0" lang="ko-KR" altLang="en-US" sz="9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559088" y="5877272"/>
            <a:ext cx="1036852" cy="335941"/>
            <a:chOff x="557918" y="916736"/>
            <a:chExt cx="1296960" cy="584356"/>
          </a:xfrm>
        </p:grpSpPr>
        <p:sp>
          <p:nvSpPr>
            <p:cNvPr id="158" name="직사각형 157"/>
            <p:cNvSpPr/>
            <p:nvPr/>
          </p:nvSpPr>
          <p:spPr bwMode="auto">
            <a:xfrm>
              <a:off x="557918" y="916736"/>
              <a:ext cx="1296960" cy="584356"/>
            </a:xfrm>
            <a:prstGeom prst="rect">
              <a:avLst/>
            </a:prstGeom>
            <a:solidFill>
              <a:srgbClr val="3158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추진 일정</a:t>
              </a:r>
              <a:endPara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직사각형 158"/>
            <p:cNvSpPr/>
            <p:nvPr/>
          </p:nvSpPr>
          <p:spPr bwMode="auto">
            <a:xfrm>
              <a:off x="583106" y="952499"/>
              <a:ext cx="1244433" cy="50073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61" name="그림 1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96" y="814393"/>
            <a:ext cx="113348" cy="133350"/>
          </a:xfrm>
          <a:prstGeom prst="rect">
            <a:avLst/>
          </a:prstGeom>
        </p:spPr>
      </p:pic>
      <p:cxnSp>
        <p:nvCxnSpPr>
          <p:cNvPr id="164" name="직선 연결선 163"/>
          <p:cNvCxnSpPr/>
          <p:nvPr/>
        </p:nvCxnSpPr>
        <p:spPr>
          <a:xfrm>
            <a:off x="1696165" y="1196752"/>
            <a:ext cx="760458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1696165" y="4437112"/>
            <a:ext cx="760458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696165" y="5492849"/>
            <a:ext cx="760458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/>
          <p:cNvSpPr/>
          <p:nvPr/>
        </p:nvSpPr>
        <p:spPr>
          <a:xfrm>
            <a:off x="1850040" y="5671154"/>
            <a:ext cx="1388864" cy="528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1" i="0" u="none" strike="noStrike" kern="1200" cap="none" spc="0" normalizeH="0" baseline="0" noProof="0" smtClean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분석단계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요구사항 분석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184" name="직사각형 183"/>
          <p:cNvSpPr/>
          <p:nvPr/>
        </p:nvSpPr>
        <p:spPr>
          <a:xfrm>
            <a:off x="3749996" y="5671154"/>
            <a:ext cx="1388864" cy="39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품의단계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기본설계 및 외주 품의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5631069" y="5671154"/>
            <a:ext cx="1388864" cy="39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구현단계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개발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보완</a:t>
            </a:r>
          </a:p>
        </p:txBody>
      </p:sp>
      <p:sp>
        <p:nvSpPr>
          <p:cNvPr id="186" name="직사각형 185"/>
          <p:cNvSpPr/>
          <p:nvPr/>
        </p:nvSpPr>
        <p:spPr>
          <a:xfrm>
            <a:off x="7795625" y="5671154"/>
            <a:ext cx="1460576" cy="39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지원단계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적용 및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3892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완료보고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3892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1902353" y="5992739"/>
            <a:ext cx="1543327" cy="69381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(‘22/03~’22/04)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현업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요구사항 분석</a:t>
            </a:r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3731780" y="5992739"/>
            <a:ext cx="1565189" cy="69381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(‘22/04~’22/05)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기본설계 안 작성  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외주 품의 발주 및 계약</a:t>
            </a:r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5457056" y="5992739"/>
            <a:ext cx="2082378" cy="69381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>
            <a:no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      (‘22/05~’22/11)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개발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 테스트</a:t>
            </a: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보완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추가 요구사항 반영</a:t>
            </a: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7857630" y="5992739"/>
            <a:ext cx="1559866" cy="69381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>
            <a:no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   (‘22/12)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지원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1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완료보고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1932243" y="1255768"/>
            <a:ext cx="7592757" cy="610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시스템의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Rule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신규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13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사용자 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Rule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</a:t>
            </a:r>
            <a:r>
              <a:rPr kumimoji="1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체계 마련</a:t>
            </a:r>
            <a:endParaRPr kumimoji="1" lang="en-US" altLang="ko-KR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시스템의 검증 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Rule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신규 개발 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18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 및 사용자 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Rule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 구축 체계 마련</a:t>
            </a:r>
            <a:endParaRPr kumimoji="1" lang="en-US" altLang="ko-KR" sz="900" b="0" i="0" u="none" strike="noStrike" kern="1200" cap="none" spc="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Rule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 개발에 따른 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및 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 Data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가공 결과에 대한 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Check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Report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9" name="그림 1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96" y="1296185"/>
            <a:ext cx="113348" cy="133350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96" y="1494305"/>
            <a:ext cx="113348" cy="133350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96" y="1695905"/>
            <a:ext cx="113348" cy="133350"/>
          </a:xfrm>
          <a:prstGeom prst="rect">
            <a:avLst/>
          </a:prstGeom>
        </p:spPr>
      </p:pic>
      <p:cxnSp>
        <p:nvCxnSpPr>
          <p:cNvPr id="202" name="직선 연결선 201"/>
          <p:cNvCxnSpPr/>
          <p:nvPr/>
        </p:nvCxnSpPr>
        <p:spPr>
          <a:xfrm>
            <a:off x="1696165" y="1971539"/>
            <a:ext cx="760458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그룹 202"/>
          <p:cNvGrpSpPr/>
          <p:nvPr/>
        </p:nvGrpSpPr>
        <p:grpSpPr>
          <a:xfrm>
            <a:off x="557919" y="2062631"/>
            <a:ext cx="1037786" cy="356205"/>
            <a:chOff x="557919" y="916736"/>
            <a:chExt cx="1296959" cy="500584"/>
          </a:xfrm>
        </p:grpSpPr>
        <p:sp>
          <p:nvSpPr>
            <p:cNvPr id="204" name="직사각형 203"/>
            <p:cNvSpPr/>
            <p:nvPr/>
          </p:nvSpPr>
          <p:spPr bwMode="auto">
            <a:xfrm>
              <a:off x="557919" y="916736"/>
              <a:ext cx="1296959" cy="500584"/>
            </a:xfrm>
            <a:prstGeom prst="rect">
              <a:avLst/>
            </a:prstGeom>
            <a:solidFill>
              <a:srgbClr val="3158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개발 방안</a:t>
              </a:r>
              <a:endPara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직사각형 204"/>
            <p:cNvSpPr/>
            <p:nvPr/>
          </p:nvSpPr>
          <p:spPr bwMode="auto">
            <a:xfrm>
              <a:off x="581826" y="952500"/>
              <a:ext cx="1246994" cy="429056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557921" y="3936891"/>
            <a:ext cx="1037786" cy="356205"/>
            <a:chOff x="557919" y="916736"/>
            <a:chExt cx="1296959" cy="500584"/>
          </a:xfrm>
        </p:grpSpPr>
        <p:sp>
          <p:nvSpPr>
            <p:cNvPr id="214" name="직사각형 213"/>
            <p:cNvSpPr/>
            <p:nvPr/>
          </p:nvSpPr>
          <p:spPr bwMode="auto">
            <a:xfrm>
              <a:off x="557919" y="916736"/>
              <a:ext cx="1296959" cy="500584"/>
            </a:xfrm>
            <a:prstGeom prst="rect">
              <a:avLst/>
            </a:prstGeom>
            <a:solidFill>
              <a:srgbClr val="3158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기간 </a:t>
              </a:r>
              <a:r>
                <a:rPr kumimoji="1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비</a:t>
              </a:r>
              <a:r>
                <a:rPr kumimoji="1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용</a:t>
              </a:r>
              <a:endPara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직사각형 214"/>
            <p:cNvSpPr/>
            <p:nvPr/>
          </p:nvSpPr>
          <p:spPr bwMode="auto">
            <a:xfrm>
              <a:off x="581826" y="952500"/>
              <a:ext cx="1246994" cy="429056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16" name="직선 연결선 215"/>
          <p:cNvCxnSpPr/>
          <p:nvPr/>
        </p:nvCxnSpPr>
        <p:spPr>
          <a:xfrm>
            <a:off x="1696165" y="3933056"/>
            <a:ext cx="760458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모서리가 둥근 직사각형 216"/>
          <p:cNvSpPr/>
          <p:nvPr/>
        </p:nvSpPr>
        <p:spPr>
          <a:xfrm>
            <a:off x="7146250" y="4052689"/>
            <a:ext cx="1913354" cy="280507"/>
          </a:xfrm>
          <a:prstGeom prst="roundRect">
            <a:avLst/>
          </a:prstGeom>
          <a:ln w="9525">
            <a:solidFill>
              <a:srgbClr val="D8670A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개발사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3JCNS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8" name="모서리가 둥근 직사각형 217"/>
          <p:cNvSpPr/>
          <p:nvPr/>
        </p:nvSpPr>
        <p:spPr>
          <a:xfrm>
            <a:off x="1856656" y="4052689"/>
            <a:ext cx="2592312" cy="2805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기간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‘22/05 ~ ‘22/12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698916" y="4052689"/>
            <a:ext cx="2197386" cy="28050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비용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197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백만원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609184" y="695454"/>
            <a:ext cx="266429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pitchFamily="34" charset="0"/>
              </a:rPr>
              <a:t>“PDMS/E3D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pitchFamily="34" charset="0"/>
              </a:rPr>
              <a:t>기반의 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pitchFamily="34" charset="0"/>
              </a:rPr>
              <a:t>설계 검증 업무 효율 제고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pitchFamily="34" charset="0"/>
              </a:rPr>
              <a:t>”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234675" y="1970634"/>
            <a:ext cx="23582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PDMS : QC Rule </a:t>
            </a:r>
            <a:r>
              <a:rPr kumimoji="1" lang="en-US" altLang="ko-KR" sz="900" b="1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13</a:t>
            </a:r>
            <a:r>
              <a:rPr kumimoji="1" lang="ko-KR" altLang="en-US" sz="900" b="1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추가 개발</a:t>
            </a:r>
            <a:endParaRPr kumimoji="1" lang="ko-KR" altLang="en-US" sz="9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45088" y="1974307"/>
            <a:ext cx="28535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E3D : QC Rule </a:t>
            </a:r>
            <a:r>
              <a:rPr kumimoji="1" lang="en-US" altLang="ko-KR" sz="900" b="1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18</a:t>
            </a:r>
            <a:r>
              <a:rPr kumimoji="1" lang="ko-KR" altLang="en-US" sz="900" b="1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추가 개발</a:t>
            </a:r>
            <a:endParaRPr kumimoji="1" lang="ko-KR" altLang="en-US" sz="9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142" t="26838" r="33209" b="10747"/>
          <a:stretch/>
        </p:blipFill>
        <p:spPr>
          <a:xfrm>
            <a:off x="1845943" y="2204864"/>
            <a:ext cx="3107057" cy="162516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752394" y="965184"/>
            <a:ext cx="4595626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E3D</a:t>
            </a:r>
            <a:r>
              <a:rPr kumimoji="1" lang="en-US" altLang="ko-KR" sz="900" b="0" i="0" u="none" strike="noStrike" kern="1200" cap="none" spc="0" normalizeH="0" baseline="3000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3D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시스템 신규 개발을 통한 설계 검증 업무 효율 제고</a:t>
            </a:r>
            <a:endParaRPr kumimoji="1" lang="ko-KR" altLang="en-US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96" y="1023783"/>
            <a:ext cx="113348" cy="133350"/>
          </a:xfrm>
          <a:prstGeom prst="rect">
            <a:avLst/>
          </a:prstGeom>
        </p:spPr>
      </p:pic>
      <p:cxnSp>
        <p:nvCxnSpPr>
          <p:cNvPr id="63" name="직선 연결선 62"/>
          <p:cNvCxnSpPr/>
          <p:nvPr/>
        </p:nvCxnSpPr>
        <p:spPr>
          <a:xfrm>
            <a:off x="5025008" y="2149308"/>
            <a:ext cx="2148" cy="17026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5088968" y="2213487"/>
          <a:ext cx="4167233" cy="1656418"/>
        </p:xfrm>
        <a:graphic>
          <a:graphicData uri="http://schemas.openxmlformats.org/drawingml/2006/table">
            <a:tbl>
              <a:tblPr/>
              <a:tblGrid>
                <a:gridCol w="376753">
                  <a:extLst>
                    <a:ext uri="{9D8B030D-6E8A-4147-A177-3AD203B41FA5}">
                      <a16:colId xmlns:a16="http://schemas.microsoft.com/office/drawing/2014/main" val="2964382133"/>
                    </a:ext>
                  </a:extLst>
                </a:gridCol>
                <a:gridCol w="886992">
                  <a:extLst>
                    <a:ext uri="{9D8B030D-6E8A-4147-A177-3AD203B41FA5}">
                      <a16:colId xmlns:a16="http://schemas.microsoft.com/office/drawing/2014/main" val="4056775435"/>
                    </a:ext>
                  </a:extLst>
                </a:gridCol>
                <a:gridCol w="2262304">
                  <a:extLst>
                    <a:ext uri="{9D8B030D-6E8A-4147-A177-3AD203B41FA5}">
                      <a16:colId xmlns:a16="http://schemas.microsoft.com/office/drawing/2014/main" val="1818630056"/>
                    </a:ext>
                  </a:extLst>
                </a:gridCol>
                <a:gridCol w="641184">
                  <a:extLst>
                    <a:ext uri="{9D8B030D-6E8A-4147-A177-3AD203B41FA5}">
                      <a16:colId xmlns:a16="http://schemas.microsoft.com/office/drawing/2014/main" val="414718796"/>
                    </a:ext>
                  </a:extLst>
                </a:gridCol>
              </a:tblGrid>
              <a:tr h="1632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범위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36104"/>
                  </a:ext>
                </a:extLst>
              </a:tr>
              <a:tr h="163277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- UI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2936"/>
                  </a:ext>
                </a:extLst>
              </a:tr>
              <a:tr h="163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- UI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515444"/>
                  </a:ext>
                </a:extLst>
              </a:tr>
              <a:tr h="163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로그인 모듈</a:t>
                      </a:r>
                    </a:p>
                  </a:txBody>
                  <a:tcPr marL="28575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407323"/>
                  </a:ext>
                </a:extLst>
              </a:tr>
              <a:tr h="163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Setup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</a:t>
                      </a:r>
                    </a:p>
                  </a:txBody>
                  <a:tcPr marL="28575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7089"/>
                  </a:ext>
                </a:extLst>
              </a:tr>
              <a:tr h="163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Report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모듈</a:t>
                      </a:r>
                    </a:p>
                  </a:txBody>
                  <a:tcPr marL="28575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352489"/>
                  </a:ext>
                </a:extLst>
              </a:tr>
              <a:tr h="1632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Database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- Database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813797"/>
                  </a:ext>
                </a:extLst>
              </a:tr>
              <a:tr h="1869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</a:t>
                      </a:r>
                      <a:r>
                        <a:rPr lang="en-US" sz="7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Model</a:t>
                      </a:r>
                      <a:endParaRPr lang="en-US" sz="7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 Report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-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설계 검증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Rule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(18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316941"/>
                  </a:ext>
                </a:extLst>
              </a:tr>
              <a:tr h="1632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정보 관리를 위한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Configuration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구축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53474"/>
                  </a:ext>
                </a:extLst>
              </a:tr>
              <a:tr h="1632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-  Check Report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117370"/>
                  </a:ext>
                </a:extLst>
              </a:tr>
            </a:tbl>
          </a:graphicData>
        </a:graphic>
      </p:graphicFrame>
      <p:sp>
        <p:nvSpPr>
          <p:cNvPr id="64" name="직사각형 63"/>
          <p:cNvSpPr/>
          <p:nvPr/>
        </p:nvSpPr>
        <p:spPr>
          <a:xfrm>
            <a:off x="1898905" y="5631201"/>
            <a:ext cx="7357295" cy="9639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128565" y="543857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완료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408" y="6625983"/>
            <a:ext cx="48894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1) 3DQC : 3D Quality Check    2) PDMS : Plant Design Management System   3) E3D : Everything3D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71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QC06_ASEM 16_47 Series A_B (10/18)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3684616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931613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Size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26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이상의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Flange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대한 각 부서의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기준이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다르기 때문에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Connected Point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체결 가능한 동일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Spec.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 여부 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배관은 기본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Ser.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Option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으로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Ser.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사용하며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UOP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Licensor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Ser.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 사용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기계는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Ser. A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기본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계장은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Ser. B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기본으로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4" y="3068537"/>
            <a:ext cx="8919146" cy="4989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22438" t="21324" r="20469" b="16763"/>
          <a:stretch/>
        </p:blipFill>
        <p:spPr>
          <a:xfrm>
            <a:off x="4174261" y="4221087"/>
            <a:ext cx="3492705" cy="226751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20469" t="20673" r="21256" b="16762"/>
          <a:stretch/>
        </p:blipFill>
        <p:spPr>
          <a:xfrm>
            <a:off x="589864" y="4221088"/>
            <a:ext cx="3492705" cy="226553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29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QC08_UG piping minimum depth (11/18)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4212476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UG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Piping Minimum Depth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기준의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Project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Spec.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기준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충족 여부 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UG System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Minimum Depth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값을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설정하여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해당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System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Minimum Depth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 기준에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벗어나는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Point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확인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14790" b="1"/>
          <a:stretch/>
        </p:blipFill>
        <p:spPr>
          <a:xfrm>
            <a:off x="589864" y="4563762"/>
            <a:ext cx="3619500" cy="214752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4" y="3028062"/>
            <a:ext cx="9061015" cy="73889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9864" y="3766960"/>
            <a:ext cx="2610010" cy="293670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: Min. Depth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75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QC12_Sample Point Tapping Type (12/18)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3969082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Sample Point Tap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방향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오류 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Sample Point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Branch Fitting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설치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방향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17629"/>
          <a:stretch/>
        </p:blipFill>
        <p:spPr>
          <a:xfrm>
            <a:off x="589864" y="4340520"/>
            <a:ext cx="4291128" cy="2058814"/>
          </a:xfrm>
          <a:prstGeom prst="rect">
            <a:avLst/>
          </a:prstGeom>
        </p:spPr>
      </p:pic>
      <p:sp>
        <p:nvSpPr>
          <p:cNvPr id="27" name="구름 26"/>
          <p:cNvSpPr/>
          <p:nvPr/>
        </p:nvSpPr>
        <p:spPr>
          <a:xfrm>
            <a:off x="1280592" y="5336035"/>
            <a:ext cx="400411" cy="263980"/>
          </a:xfrm>
          <a:prstGeom prst="cloud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구름 27"/>
          <p:cNvSpPr/>
          <p:nvPr/>
        </p:nvSpPr>
        <p:spPr>
          <a:xfrm>
            <a:off x="3872880" y="5174687"/>
            <a:ext cx="400411" cy="298894"/>
          </a:xfrm>
          <a:prstGeom prst="cloud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25756" y="5600015"/>
            <a:ext cx="93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Branch Fitting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설치 방향 확인</a:t>
            </a:r>
            <a:endParaRPr kumimoji="0" lang="en-US" altLang="ko-KR" sz="7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06174" y="5534727"/>
            <a:ext cx="93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Branch Fitting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설치 방향 확인</a:t>
            </a:r>
            <a:endParaRPr kumimoji="0" lang="en-US" altLang="ko-KR" sz="7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4" y="3025246"/>
            <a:ext cx="9061015" cy="4337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9864" y="3463245"/>
            <a:ext cx="2874505" cy="293670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: Tap Orientation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10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QC13_1_Coupling Check for Piping (13/18)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4067760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2115" y="4415481"/>
            <a:ext cx="3758077" cy="2181601"/>
            <a:chOff x="592115" y="4324619"/>
            <a:chExt cx="3758077" cy="218160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t="8293" b="1"/>
            <a:stretch/>
          </p:blipFill>
          <p:spPr>
            <a:xfrm>
              <a:off x="592115" y="4324619"/>
              <a:ext cx="3758077" cy="2181601"/>
            </a:xfrm>
            <a:prstGeom prst="rect">
              <a:avLst/>
            </a:prstGeom>
          </p:spPr>
        </p:pic>
        <p:sp>
          <p:nvSpPr>
            <p:cNvPr id="27" name="구름 26"/>
            <p:cNvSpPr/>
            <p:nvPr/>
          </p:nvSpPr>
          <p:spPr>
            <a:xfrm>
              <a:off x="2360712" y="5402054"/>
              <a:ext cx="400411" cy="263980"/>
            </a:xfrm>
            <a:prstGeom prst="cloud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내용 개체 틀 13"/>
          <p:cNvSpPr txBox="1">
            <a:spLocks/>
          </p:cNvSpPr>
          <p:nvPr/>
        </p:nvSpPr>
        <p:spPr>
          <a:xfrm>
            <a:off x="589864" y="1924149"/>
            <a:ext cx="9115664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Coupling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적용되는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대상으로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Maximum Coupling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Span (6000mm)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초과하여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설치된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경우 확인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(ex. 8000 -&gt; 6000 + Coupling + 2000)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Coupling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필요한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한하여 전체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"Pipe"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대상으로 각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Component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Length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추출하여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Max. Span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대조하여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79" y="3022013"/>
            <a:ext cx="9065500" cy="6384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5379" y="3654440"/>
            <a:ext cx="2561920" cy="293670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: Max. Span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47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QC13_2_Coupling Check for Piping (13/18)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Coupling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적용되지 않는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 (6000mm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이하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Coupling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적용된 경우 확인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(ex. 2000 + Coupling + 1500)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Coupling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필요 없는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한하여 전체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"Pipe"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대상으로 각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Component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Length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추출하여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Max. Span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대조하여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4" y="3040535"/>
            <a:ext cx="9061015" cy="69821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594906" y="4067760"/>
            <a:ext cx="1303717" cy="286883"/>
            <a:chOff x="6151947" y="3489990"/>
            <a:chExt cx="1194043" cy="286882"/>
          </a:xfrm>
        </p:grpSpPr>
        <p:sp>
          <p:nvSpPr>
            <p:cNvPr id="29" name="직사각형 2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3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31" name="도넛 3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92115" y="4415481"/>
            <a:ext cx="3758077" cy="2181601"/>
            <a:chOff x="592115" y="4324619"/>
            <a:chExt cx="3758077" cy="218160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/>
            <a:srcRect t="8293" b="1"/>
            <a:stretch/>
          </p:blipFill>
          <p:spPr>
            <a:xfrm>
              <a:off x="592115" y="4324619"/>
              <a:ext cx="3758077" cy="2181601"/>
            </a:xfrm>
            <a:prstGeom prst="rect">
              <a:avLst/>
            </a:prstGeom>
          </p:spPr>
        </p:pic>
        <p:sp>
          <p:nvSpPr>
            <p:cNvPr id="34" name="구름 33"/>
            <p:cNvSpPr/>
            <p:nvPr/>
          </p:nvSpPr>
          <p:spPr>
            <a:xfrm>
              <a:off x="2360712" y="5402054"/>
              <a:ext cx="400411" cy="263980"/>
            </a:xfrm>
            <a:prstGeom prst="cloud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89864" y="3713252"/>
            <a:ext cx="2828018" cy="293670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: Coupling Point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05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4" y="3112781"/>
            <a:ext cx="9061015" cy="546766"/>
          </a:xfrm>
          <a:prstGeom prst="rect">
            <a:avLst/>
          </a:prstGeom>
        </p:spPr>
      </p:pic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QC18_Flat Face for Isolation Kit (14/18)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3970302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UG/AG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연결 구간에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ISO Kit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적절하게 적용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되어 있는지 확인 및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ISO Kit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시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Flange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FF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적용됨을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UG/AG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연결 구간에 대한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ISO Kit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유무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9864" y="4357706"/>
            <a:ext cx="3767336" cy="2442217"/>
            <a:chOff x="589864" y="4072020"/>
            <a:chExt cx="3767336" cy="2442217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864" y="4072020"/>
              <a:ext cx="3767336" cy="2442217"/>
            </a:xfrm>
            <a:prstGeom prst="rect">
              <a:avLst/>
            </a:prstGeom>
          </p:spPr>
        </p:pic>
        <p:sp>
          <p:nvSpPr>
            <p:cNvPr id="27" name="구름 26"/>
            <p:cNvSpPr/>
            <p:nvPr/>
          </p:nvSpPr>
          <p:spPr>
            <a:xfrm>
              <a:off x="2360712" y="5293128"/>
              <a:ext cx="400411" cy="263980"/>
            </a:xfrm>
            <a:prstGeom prst="cloud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9864" y="3659547"/>
            <a:ext cx="2715808" cy="293670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: ISO KIT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 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06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06" y="3009412"/>
            <a:ext cx="9055973" cy="809212"/>
          </a:xfrm>
          <a:prstGeom prst="rect">
            <a:avLst/>
          </a:prstGeom>
        </p:spPr>
      </p:pic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QC21_Pump Suction Straight Run (15/18)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4286468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Pump Suction Piping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Straight Run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반영 여부를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endParaRPr kumimoji="0" lang="en-US" altLang="ko-KR" sz="1001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Pump Suction Nozzle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설치되는 배관의 직관 거리 확인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86848" y="4648200"/>
            <a:ext cx="4634035" cy="1999730"/>
            <a:chOff x="586848" y="4686215"/>
            <a:chExt cx="4634035" cy="19997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53"/>
            <a:stretch/>
          </p:blipFill>
          <p:spPr>
            <a:xfrm>
              <a:off x="586848" y="4686215"/>
              <a:ext cx="4634035" cy="1999730"/>
            </a:xfrm>
            <a:prstGeom prst="rect">
              <a:avLst/>
            </a:prstGeom>
          </p:spPr>
        </p:pic>
        <p:sp>
          <p:nvSpPr>
            <p:cNvPr id="27" name="구름 26"/>
            <p:cNvSpPr/>
            <p:nvPr/>
          </p:nvSpPr>
          <p:spPr>
            <a:xfrm>
              <a:off x="1798954" y="4955736"/>
              <a:ext cx="1209830" cy="849528"/>
            </a:xfrm>
            <a:prstGeom prst="cloud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85610" y="3865290"/>
            <a:ext cx="3070071" cy="293670"/>
          </a:xfrm>
          <a:prstGeom prst="rect">
            <a:avLst/>
          </a:prstGeom>
        </p:spPr>
        <p:txBody>
          <a:bodyPr/>
          <a:lstStyle/>
          <a:p>
            <a:pPr defTabSz="914228">
              <a:spcBef>
                <a:spcPct val="20000"/>
              </a:spcBef>
            </a:pPr>
            <a:r>
              <a:rPr lang="en-US" altLang="ko-KR" sz="100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- Result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: Straight Run </a:t>
            </a:r>
            <a:r>
              <a:rPr lang="ko-KR" altLang="en-US" sz="100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(OK, Fault</a:t>
            </a:r>
            <a:r>
              <a:rPr lang="en-US" altLang="ko-KR" sz="100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01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10" y="3104995"/>
            <a:ext cx="9065269" cy="585928"/>
          </a:xfrm>
          <a:prstGeom prst="rect">
            <a:avLst/>
          </a:prstGeom>
        </p:spPr>
      </p:pic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QC22_Slope Requirement (16/18)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4064389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Slope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Slope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요구사항에 맞게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반영 되었는지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Slope Line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Pipe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기울기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Slope)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계산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b="16993"/>
          <a:stretch/>
        </p:blipFill>
        <p:spPr>
          <a:xfrm>
            <a:off x="585610" y="4451793"/>
            <a:ext cx="3838760" cy="21695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b="17721"/>
          <a:stretch/>
        </p:blipFill>
        <p:spPr>
          <a:xfrm>
            <a:off x="4807812" y="4451793"/>
            <a:ext cx="4334210" cy="21504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5610" y="3696079"/>
            <a:ext cx="3070071" cy="293670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: Slope Requirement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25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QC24_Ball Valve Seat (17/18)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4237156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Ball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Valve Seat Type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확인하여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및 구매 오류 방지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Ball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Valve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설치되는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O.T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O.T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기준에 맞는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Ball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Valve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Modeling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여부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1"/>
          <a:stretch/>
        </p:blipFill>
        <p:spPr>
          <a:xfrm>
            <a:off x="589864" y="4615372"/>
            <a:ext cx="4225263" cy="21037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4" y="3026885"/>
            <a:ext cx="9061015" cy="8700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9864" y="3842068"/>
            <a:ext cx="5814766" cy="293670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lnSpc>
                <a:spcPct val="150000"/>
              </a:lnSpc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: Ball Valve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사용에 대한 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40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4" y="3078152"/>
            <a:ext cx="9061015" cy="875648"/>
          </a:xfrm>
          <a:prstGeom prst="rect">
            <a:avLst/>
          </a:prstGeom>
        </p:spPr>
      </p:pic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7" y="12702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9"/>
            <a:ext cx="8856985" cy="40076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Rule </a:t>
            </a:r>
            <a:r>
              <a:rPr kumimoji="0" lang="ko-KR" altLang="en-US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ko-KR" altLang="en-US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QC25_Minimum Drain Elevation (18/18) –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</a:t>
            </a:r>
            <a:r>
              <a:rPr kumimoji="0" lang="en-US" altLang="ko-KR" sz="1001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en-US" altLang="ko-KR" sz="1001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</a:t>
            </a:r>
            <a:endParaRPr kumimoji="0" lang="en-US" altLang="ko-KR" sz="1001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67" y="1628807"/>
            <a:ext cx="1303717" cy="286883"/>
            <a:chOff x="6151947" y="3489990"/>
            <a:chExt cx="1194043" cy="28688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Description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내용 개체 틀 13"/>
          <p:cNvSpPr txBox="1">
            <a:spLocks/>
          </p:cNvSpPr>
          <p:nvPr/>
        </p:nvSpPr>
        <p:spPr>
          <a:xfrm>
            <a:off x="519951" y="1880260"/>
            <a:ext cx="8706971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042" y="2653130"/>
            <a:ext cx="1303717" cy="286883"/>
            <a:chOff x="6151947" y="3489990"/>
            <a:chExt cx="1194043" cy="286882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Report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4906" y="4337573"/>
            <a:ext cx="1303717" cy="286883"/>
            <a:chOff x="6151947" y="3489990"/>
            <a:chExt cx="1194043" cy="286882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9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Snapshot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내용 개체 틀 13"/>
          <p:cNvSpPr txBox="1">
            <a:spLocks/>
          </p:cNvSpPr>
          <p:nvPr/>
        </p:nvSpPr>
        <p:spPr>
          <a:xfrm>
            <a:off x="589864" y="1924149"/>
            <a:ext cx="8919146" cy="59099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Drain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Elevation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endParaRPr kumimoji="0" lang="en-US" altLang="ko-KR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4" marR="0" lvl="0" indent="-171454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Min.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Elevation (</a:t>
            </a:r>
            <a:r>
              <a:rPr kumimoji="0" lang="ko-KR" altLang="en-US" sz="1001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기준값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이하의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Elevation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en-US" altLang="ko-KR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Blind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Flange</a:t>
            </a:r>
            <a:r>
              <a:rPr kumimoji="0" lang="ko-KR" altLang="en-US" sz="1001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또는 </a:t>
            </a:r>
            <a:r>
              <a:rPr kumimoji="0" lang="en-US" altLang="ko-KR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Plug Modeling </a:t>
            </a:r>
            <a:r>
              <a:rPr kumimoji="0" lang="ko-KR" altLang="en-US" sz="1001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여부 확인</a:t>
            </a:r>
            <a:endParaRPr kumimoji="0" lang="ko-KR" altLang="en-US" sz="1001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Picture 9"/>
          <p:cNvPicPr>
            <a:picLocks noChangeAspect="1"/>
          </p:cNvPicPr>
          <p:nvPr/>
        </p:nvPicPr>
        <p:blipFill rotWithShape="1">
          <a:blip r:embed="rId4"/>
          <a:srcRect t="23643"/>
          <a:stretch/>
        </p:blipFill>
        <p:spPr>
          <a:xfrm>
            <a:off x="589864" y="4701654"/>
            <a:ext cx="4833933" cy="1988736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619127" y="4794708"/>
            <a:ext cx="1870919" cy="583200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EL.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101,100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101,250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사이에 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있는 모든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Blind Flange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Plug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확인 하기 위함</a:t>
            </a:r>
          </a:p>
        </p:txBody>
      </p:sp>
      <p:cxnSp>
        <p:nvCxnSpPr>
          <p:cNvPr id="30" name="Straight Connector 12"/>
          <p:cNvCxnSpPr/>
          <p:nvPr/>
        </p:nvCxnSpPr>
        <p:spPr>
          <a:xfrm flipH="1">
            <a:off x="1362052" y="6613191"/>
            <a:ext cx="33998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679401" y="6131297"/>
            <a:ext cx="632828" cy="200376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EL. 101,250</a:t>
            </a:r>
            <a:endParaRPr kumimoji="0" lang="ko-KR" altLang="en-US" sz="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Straight Connector 14"/>
          <p:cNvCxnSpPr/>
          <p:nvPr/>
        </p:nvCxnSpPr>
        <p:spPr>
          <a:xfrm flipH="1">
            <a:off x="1352600" y="6330571"/>
            <a:ext cx="33998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5"/>
          <p:cNvSpPr txBox="1"/>
          <p:nvPr/>
        </p:nvSpPr>
        <p:spPr>
          <a:xfrm>
            <a:off x="679401" y="6435282"/>
            <a:ext cx="632828" cy="200376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EL. 101,100</a:t>
            </a:r>
            <a:endParaRPr kumimoji="0" lang="ko-KR" altLang="en-US" sz="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9127" y="836424"/>
            <a:ext cx="8889886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9864" y="3955015"/>
            <a:ext cx="3231975" cy="293670"/>
          </a:xfrm>
          <a:prstGeom prst="rect">
            <a:avLst/>
          </a:prstGeom>
        </p:spPr>
        <p:txBody>
          <a:bodyPr/>
          <a:lstStyle/>
          <a:p>
            <a:pPr marL="171454" indent="-171454" defTabSz="914228">
              <a:spcBef>
                <a:spcPct val="20000"/>
              </a:spcBef>
              <a:buFontTx/>
              <a:buChar char="-"/>
            </a:pP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 : Drain Elevation Check </a:t>
            </a:r>
            <a:r>
              <a:rPr lang="ko-KR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값 </a:t>
            </a:r>
            <a:r>
              <a:rPr lang="en-US" altLang="ko-KR" sz="100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(OK, Fault)</a:t>
            </a:r>
            <a:endParaRPr lang="ko-KR" altLang="ko-KR" sz="100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87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539462" y="1037385"/>
            <a:ext cx="827077" cy="40009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pitchFamily="34" charset="0"/>
              </a:rPr>
              <a:t>목 차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2613000" y="1478143"/>
            <a:ext cx="468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6"/>
          <p:cNvSpPr txBox="1">
            <a:spLocks/>
          </p:cNvSpPr>
          <p:nvPr/>
        </p:nvSpPr>
        <p:spPr>
          <a:xfrm>
            <a:off x="3440832" y="1768419"/>
            <a:ext cx="4248472" cy="497294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romanU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1pPr>
            <a:lvl2pPr marL="446088" indent="-25082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2pPr>
            <a:lvl3pPr marL="447675" indent="0" algn="l" defTabSz="990600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None/>
              <a:tabLst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3pPr>
            <a:lvl4pPr marL="12573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4pPr>
            <a:lvl5pPr marL="15240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개요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1)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  2)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추진 목표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  3)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추진 전략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ko-KR" altLang="en-US" sz="1800" b="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내역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   1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적용 프로세스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   2)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  3)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상세 개발 내용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   4)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  5)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추진 조직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5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ko-KR" sz="1800" b="1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IV. </a:t>
            </a:r>
            <a:r>
              <a:rPr lang="ko-KR" altLang="en-US" sz="1800" b="1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92953" y="5943589"/>
            <a:ext cx="2226818" cy="659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첨부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  <a:spcBef>
                <a:spcPts val="100"/>
              </a:spcBef>
              <a:buFont typeface="+mj-lt"/>
              <a:buAutoNum type="arabicParenR"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Calibri"/>
              </a:rPr>
              <a:t>3DQC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Calibri"/>
              </a:rPr>
              <a:t>적용 </a:t>
            </a:r>
            <a:r>
              <a:rPr lang="ko-KR" altLang="en-US" sz="1200" b="1" dirty="0" err="1">
                <a:solidFill>
                  <a:sysClr val="windowText" lastClr="000000"/>
                </a:solidFill>
                <a:latin typeface="Calibri"/>
              </a:rPr>
              <a:t>실사례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Calibri"/>
              </a:rPr>
              <a:t>(TUCF) </a:t>
            </a: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33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377129" y="2849865"/>
          <a:ext cx="3202851" cy="247454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149">
                  <a:extLst>
                    <a:ext uri="{9D8B030D-6E8A-4147-A177-3AD203B41FA5}">
                      <a16:colId xmlns:a16="http://schemas.microsoft.com/office/drawing/2014/main" val="2294956818"/>
                    </a:ext>
                  </a:extLst>
                </a:gridCol>
                <a:gridCol w="809181">
                  <a:extLst>
                    <a:ext uri="{9D8B030D-6E8A-4147-A177-3AD203B41FA5}">
                      <a16:colId xmlns:a16="http://schemas.microsoft.com/office/drawing/2014/main" val="1477804677"/>
                    </a:ext>
                  </a:extLst>
                </a:gridCol>
                <a:gridCol w="2258521">
                  <a:extLst>
                    <a:ext uri="{9D8B030D-6E8A-4147-A177-3AD203B41FA5}">
                      <a16:colId xmlns:a16="http://schemas.microsoft.com/office/drawing/2014/main" val="1863414648"/>
                    </a:ext>
                  </a:extLst>
                </a:gridCol>
              </a:tblGrid>
              <a:tr h="1042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S/N</a:t>
                      </a:r>
                      <a:endParaRPr lang="en-US" sz="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Report</a:t>
                      </a:r>
                      <a:endParaRPr lang="en-US" sz="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 Description</a:t>
                      </a:r>
                      <a:endParaRPr lang="en-US" sz="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31598"/>
                  </a:ext>
                </a:extLst>
              </a:tr>
              <a:tr h="130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 dirty="0">
                          <a:effectLst/>
                        </a:rPr>
                        <a:t>1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QC01_Piping Expansion for TW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 dirty="0">
                          <a:effectLst/>
                        </a:rPr>
                        <a:t>- </a:t>
                      </a:r>
                      <a:r>
                        <a:rPr lang="ko-KR" altLang="en-US" sz="300" u="none" strike="noStrike" dirty="0">
                          <a:effectLst/>
                        </a:rPr>
                        <a:t>목적</a:t>
                      </a:r>
                      <a:r>
                        <a:rPr lang="en-US" altLang="ko-KR" sz="300" u="none" strike="noStrike" dirty="0">
                          <a:effectLst/>
                        </a:rPr>
                        <a:t>: </a:t>
                      </a:r>
                      <a:r>
                        <a:rPr lang="en-US" sz="300" u="none" strike="noStrike" dirty="0">
                          <a:effectLst/>
                        </a:rPr>
                        <a:t>Temperature Element </a:t>
                      </a:r>
                      <a:r>
                        <a:rPr lang="ko-KR" altLang="en-US" sz="300" u="none" strike="noStrike" dirty="0">
                          <a:effectLst/>
                        </a:rPr>
                        <a:t>적용 </a:t>
                      </a:r>
                      <a:r>
                        <a:rPr lang="en-US" sz="300" u="none" strike="noStrike" dirty="0">
                          <a:effectLst/>
                        </a:rPr>
                        <a:t>Line</a:t>
                      </a:r>
                      <a:r>
                        <a:rPr lang="ko-KR" altLang="en-US" sz="300" u="none" strike="noStrike" dirty="0">
                          <a:effectLst/>
                        </a:rPr>
                        <a:t>의 </a:t>
                      </a:r>
                      <a:r>
                        <a:rPr lang="ko-KR" altLang="en-US" sz="300" u="none" strike="noStrike" dirty="0" err="1">
                          <a:effectLst/>
                        </a:rPr>
                        <a:t>확관</a:t>
                      </a:r>
                      <a:r>
                        <a:rPr lang="ko-KR" altLang="en-US" sz="300" u="none" strike="noStrike" dirty="0">
                          <a:effectLst/>
                        </a:rPr>
                        <a:t> 기준이 계장 </a:t>
                      </a:r>
                      <a:r>
                        <a:rPr lang="ko-KR" altLang="en-US" sz="300" u="none" strike="noStrike" dirty="0" err="1">
                          <a:effectLst/>
                        </a:rPr>
                        <a:t>설계팀</a:t>
                      </a:r>
                      <a:r>
                        <a:rPr lang="ko-KR" altLang="en-US" sz="300" u="none" strike="noStrike" dirty="0">
                          <a:effectLst/>
                        </a:rPr>
                        <a:t> </a:t>
                      </a:r>
                      <a:r>
                        <a:rPr lang="en-US" sz="300" u="none" strike="noStrike" dirty="0">
                          <a:effectLst/>
                        </a:rPr>
                        <a:t>Specification </a:t>
                      </a:r>
                      <a:r>
                        <a:rPr lang="ko-KR" altLang="en-US" sz="300" u="none" strike="noStrike" dirty="0">
                          <a:effectLst/>
                        </a:rPr>
                        <a:t>기준 대로 적용 되어 있는지 검토</a:t>
                      </a:r>
                      <a:br>
                        <a:rPr lang="ko-KR" altLang="en-US" sz="300" u="none" strike="noStrike" dirty="0">
                          <a:effectLst/>
                        </a:rPr>
                      </a:br>
                      <a:r>
                        <a:rPr lang="en-US" altLang="ko-KR" sz="300" u="none" strike="noStrike" dirty="0">
                          <a:effectLst/>
                        </a:rPr>
                        <a:t>- </a:t>
                      </a:r>
                      <a:r>
                        <a:rPr lang="ko-KR" altLang="en-US" sz="300" u="none" strike="noStrike" dirty="0">
                          <a:effectLst/>
                        </a:rPr>
                        <a:t>범위</a:t>
                      </a:r>
                      <a:r>
                        <a:rPr lang="en-US" altLang="ko-KR" sz="300" u="none" strike="noStrike" dirty="0">
                          <a:effectLst/>
                        </a:rPr>
                        <a:t>: </a:t>
                      </a:r>
                      <a:r>
                        <a:rPr lang="ko-KR" altLang="en-US" sz="300" u="none" strike="noStrike" dirty="0">
                          <a:effectLst/>
                        </a:rPr>
                        <a:t>각 </a:t>
                      </a:r>
                      <a:r>
                        <a:rPr lang="en-US" sz="300" u="none" strike="noStrike" dirty="0">
                          <a:effectLst/>
                        </a:rPr>
                        <a:t>Temperature Element </a:t>
                      </a:r>
                      <a:r>
                        <a:rPr lang="ko-KR" altLang="en-US" sz="300" u="none" strike="noStrike" dirty="0">
                          <a:effectLst/>
                        </a:rPr>
                        <a:t>가 </a:t>
                      </a:r>
                      <a:r>
                        <a:rPr lang="en-US" sz="300" u="none" strike="noStrike" dirty="0">
                          <a:effectLst/>
                        </a:rPr>
                        <a:t>Connection </a:t>
                      </a:r>
                      <a:r>
                        <a:rPr lang="ko-KR" altLang="en-US" sz="300" u="none" strike="noStrike" dirty="0">
                          <a:effectLst/>
                        </a:rPr>
                        <a:t>되는 </a:t>
                      </a:r>
                      <a:r>
                        <a:rPr lang="en-US" sz="300" u="none" strike="noStrike" dirty="0">
                          <a:effectLst/>
                        </a:rPr>
                        <a:t>Main Line Size </a:t>
                      </a:r>
                      <a:r>
                        <a:rPr lang="ko-KR" altLang="en-US" sz="300" u="none" strike="noStrike" dirty="0">
                          <a:effectLst/>
                        </a:rPr>
                        <a:t>기준 검토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122615"/>
                  </a:ext>
                </a:extLst>
              </a:tr>
              <a:tr h="1441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2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QC02_Flow </a:t>
                      </a:r>
                      <a:r>
                        <a:rPr lang="en-US" sz="300" u="none" strike="noStrike" dirty="0">
                          <a:effectLst/>
                        </a:rPr>
                        <a:t>Element Straight Run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 dirty="0">
                          <a:effectLst/>
                        </a:rPr>
                        <a:t>- </a:t>
                      </a:r>
                      <a:r>
                        <a:rPr lang="ko-KR" altLang="en-US" sz="300" u="none" strike="noStrike" dirty="0">
                          <a:effectLst/>
                        </a:rPr>
                        <a:t>목적</a:t>
                      </a:r>
                      <a:r>
                        <a:rPr lang="en-US" altLang="ko-KR" sz="300" u="none" strike="noStrike" dirty="0">
                          <a:effectLst/>
                        </a:rPr>
                        <a:t>: </a:t>
                      </a:r>
                      <a:r>
                        <a:rPr lang="en-US" sz="300" u="none" strike="noStrike" dirty="0">
                          <a:effectLst/>
                        </a:rPr>
                        <a:t>Flow Element Straight Run (</a:t>
                      </a:r>
                      <a:r>
                        <a:rPr lang="en-US" sz="300" u="none" strike="noStrike" dirty="0" err="1">
                          <a:effectLst/>
                        </a:rPr>
                        <a:t>Venturi</a:t>
                      </a:r>
                      <a:r>
                        <a:rPr lang="en-US" sz="300" u="none" strike="noStrike" dirty="0">
                          <a:effectLst/>
                        </a:rPr>
                        <a:t> Tube, Pitot Tube, Turbine Flow Meter, Magnetic Flow Meter, Vortex Flow Meter, Ultrasonic Flow Meter, Rotameter)</a:t>
                      </a:r>
                      <a:r>
                        <a:rPr lang="ko-KR" altLang="en-US" sz="300" u="none" strike="noStrike" dirty="0">
                          <a:effectLst/>
                        </a:rPr>
                        <a:t>을 만족하는지 검토</a:t>
                      </a:r>
                      <a:br>
                        <a:rPr lang="ko-KR" altLang="en-US" sz="300" u="none" strike="noStrike" dirty="0">
                          <a:effectLst/>
                        </a:rPr>
                      </a:br>
                      <a:r>
                        <a:rPr lang="en-US" altLang="ko-KR" sz="300" u="none" strike="noStrike" dirty="0">
                          <a:effectLst/>
                        </a:rPr>
                        <a:t>- </a:t>
                      </a:r>
                      <a:r>
                        <a:rPr lang="ko-KR" altLang="en-US" sz="300" u="none" strike="noStrike" dirty="0">
                          <a:effectLst/>
                        </a:rPr>
                        <a:t>범위</a:t>
                      </a:r>
                      <a:r>
                        <a:rPr lang="en-US" altLang="ko-KR" sz="300" u="none" strike="noStrike" dirty="0">
                          <a:effectLst/>
                        </a:rPr>
                        <a:t>: </a:t>
                      </a:r>
                      <a:r>
                        <a:rPr lang="en-US" sz="300" u="none" strike="noStrike" dirty="0">
                          <a:effectLst/>
                        </a:rPr>
                        <a:t>Flow Element Component</a:t>
                      </a:r>
                      <a:r>
                        <a:rPr lang="ko-KR" altLang="en-US" sz="300" u="none" strike="noStrike" dirty="0">
                          <a:effectLst/>
                        </a:rPr>
                        <a:t>가 존재하는 모든 </a:t>
                      </a:r>
                      <a:r>
                        <a:rPr lang="en-US" sz="300" u="none" strike="noStrike" dirty="0">
                          <a:effectLst/>
                        </a:rPr>
                        <a:t>Line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787176"/>
                  </a:ext>
                </a:extLst>
              </a:tr>
              <a:tr h="96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 dirty="0">
                          <a:effectLst/>
                        </a:rPr>
                        <a:t>3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QC03_Model </a:t>
                      </a:r>
                      <a:r>
                        <a:rPr lang="en-US" sz="300" u="none" strike="noStrike" dirty="0">
                          <a:effectLst/>
                        </a:rPr>
                        <a:t>Spec Miss Match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Model</a:t>
                      </a:r>
                      <a:r>
                        <a:rPr lang="ko-KR" altLang="en-US" sz="300" u="none" strike="noStrike">
                          <a:effectLst/>
                        </a:rPr>
                        <a:t>상 잘못 입력 되어 있는 </a:t>
                      </a:r>
                      <a:r>
                        <a:rPr lang="en-US" altLang="ko-KR" sz="300" u="none" strike="noStrike">
                          <a:effectLst/>
                        </a:rPr>
                        <a:t>Spec</a:t>
                      </a:r>
                      <a:r>
                        <a:rPr lang="ko-KR" altLang="en-US" sz="300" u="none" strike="noStrike">
                          <a:effectLst/>
                        </a:rPr>
                        <a:t>을 확인하여 물량 오류 검토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ko-KR" altLang="en-US" sz="300" u="none" strike="noStrike">
                          <a:effectLst/>
                        </a:rPr>
                        <a:t>모델상 </a:t>
                      </a:r>
                      <a:r>
                        <a:rPr lang="en-US" altLang="ko-KR" sz="300" u="none" strike="noStrike">
                          <a:effectLst/>
                        </a:rPr>
                        <a:t>Line Spec.</a:t>
                      </a:r>
                      <a:r>
                        <a:rPr lang="ko-KR" altLang="en-US" sz="300" u="none" strike="noStrike">
                          <a:effectLst/>
                        </a:rPr>
                        <a:t>이 </a:t>
                      </a:r>
                      <a:r>
                        <a:rPr lang="en-US" altLang="ko-KR" sz="300" u="none" strike="noStrike">
                          <a:effectLst/>
                        </a:rPr>
                        <a:t>LDM</a:t>
                      </a:r>
                      <a:r>
                        <a:rPr lang="ko-KR" altLang="en-US" sz="300" u="none" strike="noStrike">
                          <a:effectLst/>
                        </a:rPr>
                        <a:t>의 </a:t>
                      </a:r>
                      <a:r>
                        <a:rPr lang="en-US" altLang="ko-KR" sz="300" u="none" strike="noStrike">
                          <a:effectLst/>
                        </a:rPr>
                        <a:t>Line Spec.</a:t>
                      </a:r>
                      <a:r>
                        <a:rPr lang="ko-KR" altLang="en-US" sz="300" u="none" strike="noStrike">
                          <a:effectLst/>
                        </a:rPr>
                        <a:t>과 일치하는지 확인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910140"/>
                  </a:ext>
                </a:extLst>
              </a:tr>
              <a:tr h="1441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 dirty="0">
                          <a:effectLst/>
                        </a:rPr>
                        <a:t>4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QC04_Orifice </a:t>
                      </a:r>
                      <a:r>
                        <a:rPr lang="en-US" sz="300" u="none" strike="noStrike" dirty="0">
                          <a:effectLst/>
                        </a:rPr>
                        <a:t>Tap Direction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Fluid Service </a:t>
                      </a:r>
                      <a:r>
                        <a:rPr lang="ko-KR" altLang="en-US" sz="300" u="none" strike="noStrike">
                          <a:effectLst/>
                        </a:rPr>
                        <a:t>에 따른 </a:t>
                      </a:r>
                      <a:r>
                        <a:rPr lang="en-US" altLang="ko-KR" sz="300" u="none" strike="noStrike">
                          <a:effectLst/>
                        </a:rPr>
                        <a:t>Tap </a:t>
                      </a:r>
                      <a:r>
                        <a:rPr lang="ko-KR" altLang="en-US" sz="300" u="none" strike="noStrike">
                          <a:effectLst/>
                        </a:rPr>
                        <a:t>방향이 </a:t>
                      </a:r>
                      <a:r>
                        <a:rPr lang="en-US" altLang="ko-KR" sz="300" u="none" strike="noStrike">
                          <a:effectLst/>
                        </a:rPr>
                        <a:t>3D Model </a:t>
                      </a:r>
                      <a:r>
                        <a:rPr lang="ko-KR" altLang="en-US" sz="300" u="none" strike="noStrike">
                          <a:effectLst/>
                        </a:rPr>
                        <a:t>과 </a:t>
                      </a:r>
                      <a:r>
                        <a:rPr lang="en-US" altLang="ko-KR" sz="300" u="none" strike="noStrike">
                          <a:effectLst/>
                        </a:rPr>
                        <a:t>Requirement </a:t>
                      </a:r>
                      <a:r>
                        <a:rPr lang="ko-KR" altLang="en-US" sz="300" u="none" strike="noStrike">
                          <a:effectLst/>
                        </a:rPr>
                        <a:t>가 일치 하는지 검토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ko-KR" altLang="en-US" sz="300" u="none" strike="noStrike">
                          <a:effectLst/>
                        </a:rPr>
                        <a:t>각 </a:t>
                      </a:r>
                      <a:r>
                        <a:rPr lang="en-US" altLang="ko-KR" sz="300" u="none" strike="noStrike">
                          <a:effectLst/>
                        </a:rPr>
                        <a:t>Orifice Plate</a:t>
                      </a:r>
                      <a:r>
                        <a:rPr lang="ko-KR" altLang="en-US" sz="300" u="none" strike="noStrike">
                          <a:effectLst/>
                        </a:rPr>
                        <a:t>에 설치되는 </a:t>
                      </a:r>
                      <a:r>
                        <a:rPr lang="en-US" altLang="ko-KR" sz="300" u="none" strike="noStrike">
                          <a:effectLst/>
                        </a:rPr>
                        <a:t>Tap Valve</a:t>
                      </a:r>
                      <a:r>
                        <a:rPr lang="ko-KR" altLang="en-US" sz="300" u="none" strike="noStrike">
                          <a:effectLst/>
                        </a:rPr>
                        <a:t>의 설치된 방향 </a:t>
                      </a:r>
                      <a:r>
                        <a:rPr lang="en-US" altLang="ko-KR" sz="300" u="none" strike="noStrike">
                          <a:effectLst/>
                        </a:rPr>
                        <a:t>(Orifice Tap Valve</a:t>
                      </a:r>
                      <a:r>
                        <a:rPr lang="ko-KR" altLang="en-US" sz="300" u="none" strike="noStrike">
                          <a:effectLst/>
                        </a:rPr>
                        <a:t>의 종류</a:t>
                      </a:r>
                      <a:r>
                        <a:rPr lang="en-US" altLang="ko-KR" sz="300" u="none" strike="noStrike">
                          <a:effectLst/>
                        </a:rPr>
                        <a:t>, Double Block </a:t>
                      </a:r>
                      <a:r>
                        <a:rPr lang="ko-KR" altLang="en-US" sz="300" u="none" strike="noStrike">
                          <a:effectLst/>
                        </a:rPr>
                        <a:t>여부 등은 필요시 추가하거나 별도 항목으로 </a:t>
                      </a:r>
                      <a:r>
                        <a:rPr lang="en-US" altLang="ko-KR" sz="300" u="none" strike="noStrike">
                          <a:effectLst/>
                        </a:rPr>
                        <a:t>check)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648527"/>
                  </a:ext>
                </a:extLst>
              </a:tr>
              <a:tr h="130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5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QC05_Instrument </a:t>
                      </a:r>
                      <a:r>
                        <a:rPr lang="en-US" sz="300" u="none" strike="noStrike" dirty="0">
                          <a:effectLst/>
                        </a:rPr>
                        <a:t>Connection Check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en-US" sz="300" u="none" strike="noStrike">
                          <a:effectLst/>
                        </a:rPr>
                        <a:t>Instrument Typical Connectional Table</a:t>
                      </a:r>
                      <a:r>
                        <a:rPr lang="ko-KR" altLang="en-US" sz="300" u="none" strike="noStrike">
                          <a:effectLst/>
                        </a:rPr>
                        <a:t>에 따라 적용이 되었는지 검토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ko-KR" altLang="en-US" sz="300" u="none" strike="noStrike">
                          <a:effectLst/>
                        </a:rPr>
                        <a:t>각 </a:t>
                      </a:r>
                      <a:r>
                        <a:rPr lang="en-US" sz="300" u="none" strike="noStrike">
                          <a:effectLst/>
                        </a:rPr>
                        <a:t>Instrument Item</a:t>
                      </a:r>
                      <a:r>
                        <a:rPr lang="ko-KR" altLang="en-US" sz="300" u="none" strike="noStrike">
                          <a:effectLst/>
                        </a:rPr>
                        <a:t>별 </a:t>
                      </a:r>
                      <a:r>
                        <a:rPr lang="en-US" altLang="ko-KR" sz="300" u="none" strike="noStrike">
                          <a:effectLst/>
                        </a:rPr>
                        <a:t>(</a:t>
                      </a:r>
                      <a:r>
                        <a:rPr lang="en-US" sz="300" u="none" strike="noStrike">
                          <a:effectLst/>
                        </a:rPr>
                        <a:t>Level/Pressure/Temperature/Flow Element) Connection Size, End Type </a:t>
                      </a:r>
                      <a:r>
                        <a:rPr lang="ko-KR" altLang="en-US" sz="300" u="none" strike="noStrike">
                          <a:effectLst/>
                        </a:rPr>
                        <a:t>및 </a:t>
                      </a:r>
                      <a:r>
                        <a:rPr lang="en-US" sz="300" u="none" strike="noStrike">
                          <a:effectLst/>
                        </a:rPr>
                        <a:t>Tapping </a:t>
                      </a:r>
                      <a:r>
                        <a:rPr lang="ko-KR" altLang="en-US" sz="300" u="none" strike="noStrike">
                          <a:effectLst/>
                        </a:rPr>
                        <a:t>방향 확인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276159"/>
                  </a:ext>
                </a:extLst>
              </a:tr>
              <a:tr h="130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6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QC06_ASEM </a:t>
                      </a:r>
                      <a:r>
                        <a:rPr lang="en-US" sz="300" u="none" strike="noStrike" dirty="0">
                          <a:effectLst/>
                        </a:rPr>
                        <a:t>16_47 Series A_B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 dirty="0">
                          <a:effectLst/>
                        </a:rPr>
                        <a:t>- </a:t>
                      </a:r>
                      <a:r>
                        <a:rPr lang="ko-KR" altLang="en-US" sz="300" u="none" strike="noStrike" dirty="0">
                          <a:effectLst/>
                        </a:rPr>
                        <a:t>목적</a:t>
                      </a:r>
                      <a:r>
                        <a:rPr lang="en-US" altLang="ko-KR" sz="300" u="none" strike="noStrike" dirty="0">
                          <a:effectLst/>
                        </a:rPr>
                        <a:t>: 26" </a:t>
                      </a:r>
                      <a:r>
                        <a:rPr lang="ko-KR" altLang="en-US" sz="300" u="none" strike="noStrike" dirty="0">
                          <a:effectLst/>
                        </a:rPr>
                        <a:t>이상의 </a:t>
                      </a:r>
                      <a:r>
                        <a:rPr lang="en-US" altLang="ko-KR" sz="300" u="none" strike="noStrike" dirty="0">
                          <a:effectLst/>
                        </a:rPr>
                        <a:t>Flange </a:t>
                      </a:r>
                      <a:r>
                        <a:rPr lang="ko-KR" altLang="en-US" sz="300" u="none" strike="noStrike" dirty="0">
                          <a:effectLst/>
                        </a:rPr>
                        <a:t>에 대한 동일 </a:t>
                      </a:r>
                      <a:r>
                        <a:rPr lang="en-US" altLang="ko-KR" sz="300" u="none" strike="noStrike" dirty="0">
                          <a:effectLst/>
                        </a:rPr>
                        <a:t>Series </a:t>
                      </a:r>
                      <a:r>
                        <a:rPr lang="ko-KR" altLang="en-US" sz="300" u="none" strike="noStrike" dirty="0">
                          <a:effectLst/>
                        </a:rPr>
                        <a:t>사용 여부 확인</a:t>
                      </a:r>
                      <a:br>
                        <a:rPr lang="ko-KR" altLang="en-US" sz="300" u="none" strike="noStrike" dirty="0">
                          <a:effectLst/>
                        </a:rPr>
                      </a:br>
                      <a:r>
                        <a:rPr lang="en-US" altLang="ko-KR" sz="300" u="none" strike="noStrike" dirty="0">
                          <a:effectLst/>
                        </a:rPr>
                        <a:t>- </a:t>
                      </a:r>
                      <a:r>
                        <a:rPr lang="ko-KR" altLang="en-US" sz="300" u="none" strike="noStrike" dirty="0">
                          <a:effectLst/>
                        </a:rPr>
                        <a:t>범위</a:t>
                      </a:r>
                      <a:r>
                        <a:rPr lang="en-US" altLang="ko-KR" sz="300" u="none" strike="noStrike" dirty="0">
                          <a:effectLst/>
                        </a:rPr>
                        <a:t>: UOP</a:t>
                      </a:r>
                      <a:r>
                        <a:rPr lang="ko-KR" altLang="en-US" sz="300" u="none" strike="noStrike" dirty="0">
                          <a:effectLst/>
                        </a:rPr>
                        <a:t>를 제외한 </a:t>
                      </a:r>
                      <a:r>
                        <a:rPr lang="en-US" altLang="ko-KR" sz="300" u="none" strike="noStrike" dirty="0">
                          <a:effectLst/>
                        </a:rPr>
                        <a:t>License Unit</a:t>
                      </a:r>
                      <a:r>
                        <a:rPr lang="ko-KR" altLang="en-US" sz="300" u="none" strike="noStrike" dirty="0">
                          <a:effectLst/>
                        </a:rPr>
                        <a:t>은 배관 </a:t>
                      </a:r>
                      <a:r>
                        <a:rPr lang="en-US" altLang="ko-KR" sz="300" u="none" strike="noStrike" dirty="0">
                          <a:effectLst/>
                        </a:rPr>
                        <a:t>Ser. A, </a:t>
                      </a:r>
                      <a:r>
                        <a:rPr lang="ko-KR" altLang="en-US" sz="300" u="none" strike="noStrike" dirty="0">
                          <a:effectLst/>
                        </a:rPr>
                        <a:t>기계 </a:t>
                      </a:r>
                      <a:r>
                        <a:rPr lang="en-US" altLang="ko-KR" sz="300" u="none" strike="noStrike" dirty="0">
                          <a:effectLst/>
                        </a:rPr>
                        <a:t>Ser. A </a:t>
                      </a:r>
                      <a:r>
                        <a:rPr lang="ko-KR" altLang="en-US" sz="300" u="none" strike="noStrike" dirty="0">
                          <a:effectLst/>
                        </a:rPr>
                        <a:t>그리고 계장 </a:t>
                      </a:r>
                      <a:r>
                        <a:rPr lang="en-US" altLang="ko-KR" sz="300" u="none" strike="noStrike" dirty="0">
                          <a:effectLst/>
                        </a:rPr>
                        <a:t>Ser. B</a:t>
                      </a:r>
                      <a:r>
                        <a:rPr lang="ko-KR" altLang="en-US" sz="300" u="none" strike="noStrike" dirty="0">
                          <a:effectLst/>
                        </a:rPr>
                        <a:t>를 사용</a:t>
                      </a:r>
                      <a:r>
                        <a:rPr lang="en-US" altLang="ko-KR" sz="300" u="none" strike="noStrike" dirty="0">
                          <a:effectLst/>
                        </a:rPr>
                        <a:t>, UOP License Unit </a:t>
                      </a:r>
                      <a:r>
                        <a:rPr lang="ko-KR" altLang="en-US" sz="300" u="none" strike="noStrike" dirty="0">
                          <a:effectLst/>
                        </a:rPr>
                        <a:t>은 </a:t>
                      </a:r>
                      <a:r>
                        <a:rPr lang="en-US" altLang="ko-KR" sz="300" u="none" strike="noStrike" dirty="0">
                          <a:effectLst/>
                        </a:rPr>
                        <a:t>Ser. B </a:t>
                      </a:r>
                      <a:r>
                        <a:rPr lang="ko-KR" altLang="en-US" sz="300" u="none" strike="noStrike" dirty="0">
                          <a:effectLst/>
                        </a:rPr>
                        <a:t>만 사용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67392"/>
                  </a:ext>
                </a:extLst>
              </a:tr>
              <a:tr h="1441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7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QC08_UG </a:t>
                      </a:r>
                      <a:r>
                        <a:rPr lang="en-US" sz="300" u="none" strike="noStrike" dirty="0">
                          <a:effectLst/>
                        </a:rPr>
                        <a:t>piping minimum depth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UG Piping</a:t>
                      </a:r>
                      <a:r>
                        <a:rPr lang="ko-KR" altLang="en-US" sz="300" u="none" strike="noStrike">
                          <a:effectLst/>
                        </a:rPr>
                        <a:t>의 </a:t>
                      </a:r>
                      <a:r>
                        <a:rPr lang="en-US" altLang="ko-KR" sz="300" u="none" strike="noStrike">
                          <a:effectLst/>
                        </a:rPr>
                        <a:t>Minimum Depth</a:t>
                      </a:r>
                      <a:r>
                        <a:rPr lang="ko-KR" altLang="en-US" sz="300" u="none" strike="noStrike">
                          <a:effectLst/>
                        </a:rPr>
                        <a:t>를 만족하는지 검토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UG System </a:t>
                      </a:r>
                      <a:r>
                        <a:rPr lang="ko-KR" altLang="en-US" sz="300" u="none" strike="noStrike">
                          <a:effectLst/>
                        </a:rPr>
                        <a:t>별 </a:t>
                      </a:r>
                      <a:r>
                        <a:rPr lang="en-US" altLang="ko-KR" sz="300" u="none" strike="noStrike">
                          <a:effectLst/>
                        </a:rPr>
                        <a:t>Minimum Depth </a:t>
                      </a:r>
                      <a:r>
                        <a:rPr lang="ko-KR" altLang="en-US" sz="300" u="none" strike="noStrike">
                          <a:effectLst/>
                        </a:rPr>
                        <a:t>적용 기준에 벗어나는 </a:t>
                      </a:r>
                      <a:r>
                        <a:rPr lang="en-US" altLang="ko-KR" sz="300" u="none" strike="noStrike">
                          <a:effectLst/>
                        </a:rPr>
                        <a:t>Point (UG System </a:t>
                      </a:r>
                      <a:r>
                        <a:rPr lang="ko-KR" altLang="en-US" sz="300" u="none" strike="noStrike">
                          <a:effectLst/>
                        </a:rPr>
                        <a:t>별 </a:t>
                      </a:r>
                      <a:r>
                        <a:rPr lang="en-US" altLang="ko-KR" sz="300" u="none" strike="noStrike">
                          <a:effectLst/>
                        </a:rPr>
                        <a:t>Minimum Depth </a:t>
                      </a:r>
                      <a:r>
                        <a:rPr lang="ko-KR" altLang="en-US" sz="300" u="none" strike="noStrike">
                          <a:effectLst/>
                        </a:rPr>
                        <a:t>값을 설정 하고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해당 </a:t>
                      </a:r>
                      <a:r>
                        <a:rPr lang="en-US" altLang="ko-KR" sz="300" u="none" strike="noStrike">
                          <a:effectLst/>
                        </a:rPr>
                        <a:t>System </a:t>
                      </a:r>
                      <a:r>
                        <a:rPr lang="ko-KR" altLang="en-US" sz="300" u="none" strike="noStrike">
                          <a:effectLst/>
                        </a:rPr>
                        <a:t>별 기준에 벗어나는 </a:t>
                      </a:r>
                      <a:r>
                        <a:rPr lang="en-US" altLang="ko-KR" sz="300" u="none" strike="noStrike">
                          <a:effectLst/>
                        </a:rPr>
                        <a:t>Point</a:t>
                      </a:r>
                      <a:r>
                        <a:rPr lang="ko-KR" altLang="en-US" sz="300" u="none" strike="noStrike">
                          <a:effectLst/>
                        </a:rPr>
                        <a:t>를 </a:t>
                      </a:r>
                      <a:r>
                        <a:rPr lang="en-US" altLang="ko-KR" sz="300" u="none" strike="noStrike">
                          <a:effectLst/>
                        </a:rPr>
                        <a:t>check)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066260"/>
                  </a:ext>
                </a:extLst>
              </a:tr>
              <a:tr h="96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8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QC09_Support </a:t>
                      </a:r>
                      <a:r>
                        <a:rPr lang="en-US" sz="300" u="none" strike="noStrike" dirty="0">
                          <a:effectLst/>
                        </a:rPr>
                        <a:t>Span 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en-US" sz="300" u="none" strike="noStrike">
                          <a:effectLst/>
                        </a:rPr>
                        <a:t>Stress Analysis </a:t>
                      </a:r>
                      <a:r>
                        <a:rPr lang="ko-KR" altLang="en-US" sz="300" u="none" strike="noStrike">
                          <a:effectLst/>
                        </a:rPr>
                        <a:t>대상이 아닌 </a:t>
                      </a:r>
                      <a:r>
                        <a:rPr lang="en-US" sz="300" u="none" strike="noStrike">
                          <a:effectLst/>
                        </a:rPr>
                        <a:t>Line</a:t>
                      </a:r>
                      <a:r>
                        <a:rPr lang="ko-KR" altLang="en-US" sz="300" u="none" strike="noStrike">
                          <a:effectLst/>
                        </a:rPr>
                        <a:t>이 </a:t>
                      </a:r>
                      <a:r>
                        <a:rPr lang="en-US" sz="300" u="none" strike="noStrike">
                          <a:effectLst/>
                        </a:rPr>
                        <a:t>Support Span</a:t>
                      </a:r>
                      <a:r>
                        <a:rPr lang="ko-KR" altLang="en-US" sz="300" u="none" strike="noStrike">
                          <a:effectLst/>
                        </a:rPr>
                        <a:t>을 만족하는지 자동으로 검증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en-US" sz="300" u="none" strike="noStrike">
                          <a:effectLst/>
                        </a:rPr>
                        <a:t>Stress Analysis </a:t>
                      </a:r>
                      <a:r>
                        <a:rPr lang="ko-KR" altLang="en-US" sz="300" u="none" strike="noStrike">
                          <a:effectLst/>
                        </a:rPr>
                        <a:t>비대상 </a:t>
                      </a:r>
                      <a:r>
                        <a:rPr lang="en-US" sz="300" u="none" strike="noStrike">
                          <a:effectLst/>
                        </a:rPr>
                        <a:t>Line (EDIS </a:t>
                      </a:r>
                      <a:r>
                        <a:rPr lang="ko-KR" altLang="en-US" sz="300" u="none" strike="noStrike">
                          <a:effectLst/>
                        </a:rPr>
                        <a:t>상 </a:t>
                      </a:r>
                      <a:r>
                        <a:rPr lang="en-US" sz="300" u="none" strike="noStrike">
                          <a:effectLst/>
                        </a:rPr>
                        <a:t>Stress Package Number</a:t>
                      </a:r>
                      <a:r>
                        <a:rPr lang="ko-KR" altLang="en-US" sz="300" u="none" strike="noStrike">
                          <a:effectLst/>
                        </a:rPr>
                        <a:t>가 입력되지 않은 </a:t>
                      </a:r>
                      <a:r>
                        <a:rPr lang="en-US" sz="300" u="none" strike="noStrike">
                          <a:effectLst/>
                        </a:rPr>
                        <a:t>Line)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561524"/>
                  </a:ext>
                </a:extLst>
              </a:tr>
              <a:tr h="96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9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QC12_Sample </a:t>
                      </a:r>
                      <a:r>
                        <a:rPr lang="en-US" sz="300" u="none" strike="noStrike" dirty="0">
                          <a:effectLst/>
                        </a:rPr>
                        <a:t>Point Tapping Type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en-US" sz="300" u="none" strike="noStrike">
                          <a:effectLst/>
                        </a:rPr>
                        <a:t>Sample Point Tap </a:t>
                      </a:r>
                      <a:r>
                        <a:rPr lang="ko-KR" altLang="en-US" sz="300" u="none" strike="noStrike">
                          <a:effectLst/>
                        </a:rPr>
                        <a:t>방향 오류 확인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ko-KR" altLang="en-US" sz="300" u="none" strike="noStrike">
                          <a:effectLst/>
                        </a:rPr>
                        <a:t>각 </a:t>
                      </a:r>
                      <a:r>
                        <a:rPr lang="en-US" sz="300" u="none" strike="noStrike">
                          <a:effectLst/>
                        </a:rPr>
                        <a:t>Sample Point</a:t>
                      </a:r>
                      <a:r>
                        <a:rPr lang="ko-KR" altLang="en-US" sz="300" u="none" strike="noStrike">
                          <a:effectLst/>
                        </a:rPr>
                        <a:t>의 </a:t>
                      </a:r>
                      <a:r>
                        <a:rPr lang="en-US" sz="300" u="none" strike="noStrike">
                          <a:effectLst/>
                        </a:rPr>
                        <a:t>Branch Fitting</a:t>
                      </a:r>
                      <a:r>
                        <a:rPr lang="ko-KR" altLang="en-US" sz="300" u="none" strike="noStrike">
                          <a:effectLst/>
                        </a:rPr>
                        <a:t>의 설치 방향 확인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868106"/>
                  </a:ext>
                </a:extLst>
              </a:tr>
              <a:tr h="1734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10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QC13_1_Coupling </a:t>
                      </a:r>
                      <a:r>
                        <a:rPr lang="en-US" sz="300" u="none" strike="noStrike" dirty="0">
                          <a:effectLst/>
                        </a:rPr>
                        <a:t>Check for Piping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Coupling</a:t>
                      </a:r>
                      <a:r>
                        <a:rPr lang="ko-KR" altLang="en-US" sz="300" u="none" strike="noStrike">
                          <a:effectLst/>
                        </a:rPr>
                        <a:t>이 적용되는 </a:t>
                      </a:r>
                      <a:r>
                        <a:rPr lang="en-US" altLang="ko-KR" sz="300" u="none" strike="noStrike">
                          <a:effectLst/>
                        </a:rPr>
                        <a:t>Line </a:t>
                      </a:r>
                      <a:r>
                        <a:rPr lang="ko-KR" altLang="en-US" sz="300" u="none" strike="noStrike">
                          <a:effectLst/>
                        </a:rPr>
                        <a:t>대상으로</a:t>
                      </a:r>
                      <a:r>
                        <a:rPr lang="en-US" altLang="ko-KR" sz="300" u="none" strike="noStrike">
                          <a:effectLst/>
                        </a:rPr>
                        <a:t>, Maximum Coupling Span</a:t>
                      </a:r>
                      <a:r>
                        <a:rPr lang="ko-KR" altLang="en-US" sz="300" u="none" strike="noStrike">
                          <a:effectLst/>
                        </a:rPr>
                        <a:t>을 넘어서 설치된 경우가 있는지 확인 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Coupling</a:t>
                      </a:r>
                      <a:r>
                        <a:rPr lang="ko-KR" altLang="en-US" sz="300" u="none" strike="noStrike">
                          <a:effectLst/>
                        </a:rPr>
                        <a:t>이 필요한 </a:t>
                      </a:r>
                      <a:r>
                        <a:rPr lang="en-US" altLang="ko-KR" sz="300" u="none" strike="noStrike">
                          <a:effectLst/>
                        </a:rPr>
                        <a:t>Piping Class</a:t>
                      </a:r>
                      <a:r>
                        <a:rPr lang="ko-KR" altLang="en-US" sz="300" u="none" strike="noStrike">
                          <a:effectLst/>
                        </a:rPr>
                        <a:t>의 전체 </a:t>
                      </a:r>
                      <a:r>
                        <a:rPr lang="en-US" altLang="ko-KR" sz="300" u="none" strike="noStrike">
                          <a:effectLst/>
                        </a:rPr>
                        <a:t>"Pipe" </a:t>
                      </a:r>
                      <a:r>
                        <a:rPr lang="ko-KR" altLang="en-US" sz="300" u="none" strike="noStrike">
                          <a:effectLst/>
                        </a:rPr>
                        <a:t>대상으로 각 </a:t>
                      </a:r>
                      <a:r>
                        <a:rPr lang="en-US" altLang="ko-KR" sz="300" u="none" strike="noStrike">
                          <a:effectLst/>
                        </a:rPr>
                        <a:t>Component</a:t>
                      </a:r>
                      <a:r>
                        <a:rPr lang="ko-KR" altLang="en-US" sz="300" u="none" strike="noStrike">
                          <a:effectLst/>
                        </a:rPr>
                        <a:t>별 </a:t>
                      </a:r>
                      <a:r>
                        <a:rPr lang="en-US" altLang="ko-KR" sz="300" u="none" strike="noStrike">
                          <a:effectLst/>
                        </a:rPr>
                        <a:t>Length</a:t>
                      </a:r>
                      <a:r>
                        <a:rPr lang="ko-KR" altLang="en-US" sz="300" u="none" strike="noStrike">
                          <a:effectLst/>
                        </a:rPr>
                        <a:t>를 추출하여 </a:t>
                      </a:r>
                      <a:r>
                        <a:rPr lang="en-US" altLang="ko-KR" sz="300" u="none" strike="noStrike">
                          <a:effectLst/>
                        </a:rPr>
                        <a:t>Max. Span</a:t>
                      </a:r>
                      <a:r>
                        <a:rPr lang="ko-KR" altLang="en-US" sz="300" u="none" strike="noStrike">
                          <a:effectLst/>
                        </a:rPr>
                        <a:t>과 대조하여 </a:t>
                      </a:r>
                      <a:r>
                        <a:rPr lang="en-US" altLang="ko-KR" sz="300" u="none" strike="noStrike">
                          <a:effectLst/>
                        </a:rPr>
                        <a:t>Check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415250"/>
                  </a:ext>
                </a:extLst>
              </a:tr>
              <a:tr h="1434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QC13_2_Coupling </a:t>
                      </a:r>
                      <a:r>
                        <a:rPr lang="en-US" sz="300" u="none" strike="noStrike" dirty="0">
                          <a:effectLst/>
                        </a:rPr>
                        <a:t>Check for Piping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Coupling</a:t>
                      </a:r>
                      <a:r>
                        <a:rPr lang="ko-KR" altLang="en-US" sz="300" u="none" strike="noStrike">
                          <a:effectLst/>
                        </a:rPr>
                        <a:t>이 적용되는 </a:t>
                      </a:r>
                      <a:r>
                        <a:rPr lang="en-US" altLang="ko-KR" sz="300" u="none" strike="noStrike">
                          <a:effectLst/>
                        </a:rPr>
                        <a:t>Line </a:t>
                      </a:r>
                      <a:r>
                        <a:rPr lang="ko-KR" altLang="en-US" sz="300" u="none" strike="noStrike">
                          <a:effectLst/>
                        </a:rPr>
                        <a:t>대상으로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불필요한 자재가 추가 설치되었는지 검토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Coupling</a:t>
                      </a:r>
                      <a:r>
                        <a:rPr lang="ko-KR" altLang="en-US" sz="300" u="none" strike="noStrike">
                          <a:effectLst/>
                        </a:rPr>
                        <a:t>이 필요한 </a:t>
                      </a:r>
                      <a:r>
                        <a:rPr lang="en-US" altLang="ko-KR" sz="300" u="none" strike="noStrike">
                          <a:effectLst/>
                        </a:rPr>
                        <a:t>Piping Class</a:t>
                      </a:r>
                      <a:r>
                        <a:rPr lang="ko-KR" altLang="en-US" sz="300" u="none" strike="noStrike">
                          <a:effectLst/>
                        </a:rPr>
                        <a:t>에 한하여</a:t>
                      </a:r>
                      <a:r>
                        <a:rPr lang="en-US" altLang="ko-KR" sz="300" u="none" strike="noStrike">
                          <a:effectLst/>
                        </a:rPr>
                        <a:t>, Coupling Component </a:t>
                      </a:r>
                      <a:r>
                        <a:rPr lang="ko-KR" altLang="en-US" sz="300" u="none" strike="noStrike">
                          <a:effectLst/>
                        </a:rPr>
                        <a:t>양단에 연결되는 </a:t>
                      </a:r>
                      <a:r>
                        <a:rPr lang="en-US" altLang="ko-KR" sz="300" u="none" strike="noStrike">
                          <a:effectLst/>
                        </a:rPr>
                        <a:t>Pipe</a:t>
                      </a:r>
                      <a:r>
                        <a:rPr lang="ko-KR" altLang="en-US" sz="300" u="none" strike="noStrike">
                          <a:effectLst/>
                        </a:rPr>
                        <a:t>의 </a:t>
                      </a:r>
                      <a:r>
                        <a:rPr lang="en-US" altLang="ko-KR" sz="300" u="none" strike="noStrike">
                          <a:effectLst/>
                        </a:rPr>
                        <a:t>Length</a:t>
                      </a:r>
                      <a:r>
                        <a:rPr lang="ko-KR" altLang="en-US" sz="300" u="none" strike="noStrike">
                          <a:effectLst/>
                        </a:rPr>
                        <a:t>를 추출 후 합한 값을 비교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014214"/>
                  </a:ext>
                </a:extLst>
              </a:tr>
              <a:tr h="96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11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QC14_Counter </a:t>
                      </a:r>
                      <a:r>
                        <a:rPr lang="en-US" sz="300" u="none" strike="noStrike" dirty="0">
                          <a:effectLst/>
                        </a:rPr>
                        <a:t>Flange for Equipment Nozzle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ko-KR" altLang="en-US" sz="300" u="none" strike="noStrike">
                          <a:effectLst/>
                        </a:rPr>
                        <a:t>기계팀 </a:t>
                      </a:r>
                      <a:r>
                        <a:rPr lang="en-US" altLang="ko-KR" sz="300" u="none" strike="noStrike">
                          <a:effectLst/>
                        </a:rPr>
                        <a:t>Nozzle Modeling</a:t>
                      </a:r>
                      <a:r>
                        <a:rPr lang="ko-KR" altLang="en-US" sz="300" u="none" strike="noStrike">
                          <a:effectLst/>
                        </a:rPr>
                        <a:t>이 배관 </a:t>
                      </a:r>
                      <a:r>
                        <a:rPr lang="en-US" altLang="ko-KR" sz="300" u="none" strike="noStrike">
                          <a:effectLst/>
                        </a:rPr>
                        <a:t>Counter Flange</a:t>
                      </a:r>
                      <a:r>
                        <a:rPr lang="ko-KR" altLang="en-US" sz="300" u="none" strike="noStrike">
                          <a:effectLst/>
                        </a:rPr>
                        <a:t>와 불일치 하는지 확인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ko-KR" altLang="en-US" sz="300" u="none" strike="noStrike">
                          <a:effectLst/>
                        </a:rPr>
                        <a:t>각 기기별 </a:t>
                      </a:r>
                      <a:r>
                        <a:rPr lang="en-US" altLang="ko-KR" sz="300" u="none" strike="noStrike">
                          <a:effectLst/>
                        </a:rPr>
                        <a:t>Equipment Nozzle</a:t>
                      </a:r>
                      <a:r>
                        <a:rPr lang="ko-KR" altLang="en-US" sz="300" u="none" strike="noStrike">
                          <a:effectLst/>
                        </a:rPr>
                        <a:t>에 대하여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연결되는 </a:t>
                      </a:r>
                      <a:r>
                        <a:rPr lang="en-US" altLang="ko-KR" sz="300" u="none" strike="noStrike">
                          <a:effectLst/>
                        </a:rPr>
                        <a:t>Counter Flange</a:t>
                      </a:r>
                      <a:r>
                        <a:rPr lang="ko-KR" altLang="en-US" sz="300" u="none" strike="noStrike">
                          <a:effectLst/>
                        </a:rPr>
                        <a:t>의 정보가 일치하는지 검토 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143159"/>
                  </a:ext>
                </a:extLst>
              </a:tr>
              <a:tr h="96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>
                          <a:effectLst/>
                        </a:rPr>
                        <a:t>12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QC15_FLG </a:t>
                      </a:r>
                      <a:r>
                        <a:rPr lang="en-US" sz="300" u="none" strike="noStrike" dirty="0">
                          <a:effectLst/>
                        </a:rPr>
                        <a:t>Connection Rating and End Type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en-US" sz="300" u="none" strike="noStrike">
                          <a:effectLst/>
                        </a:rPr>
                        <a:t>Flange Connection</a:t>
                      </a:r>
                      <a:r>
                        <a:rPr lang="ko-KR" altLang="en-US" sz="300" u="none" strike="noStrike">
                          <a:effectLst/>
                        </a:rPr>
                        <a:t>의 </a:t>
                      </a:r>
                      <a:r>
                        <a:rPr lang="en-US" sz="300" u="none" strike="noStrike">
                          <a:effectLst/>
                        </a:rPr>
                        <a:t>Rating</a:t>
                      </a:r>
                      <a:r>
                        <a:rPr lang="ko-KR" altLang="en-US" sz="300" u="none" strike="noStrike">
                          <a:effectLst/>
                        </a:rPr>
                        <a:t>과 </a:t>
                      </a:r>
                      <a:r>
                        <a:rPr lang="en-US" sz="300" u="none" strike="noStrike">
                          <a:effectLst/>
                        </a:rPr>
                        <a:t>End Type</a:t>
                      </a:r>
                      <a:r>
                        <a:rPr lang="ko-KR" altLang="en-US" sz="300" u="none" strike="noStrike">
                          <a:effectLst/>
                        </a:rPr>
                        <a:t>이 일치하는지 확인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en-US" sz="300" u="none" strike="noStrike">
                          <a:effectLst/>
                        </a:rPr>
                        <a:t>Connection</a:t>
                      </a:r>
                      <a:r>
                        <a:rPr lang="ko-KR" altLang="en-US" sz="300" u="none" strike="noStrike">
                          <a:effectLst/>
                        </a:rPr>
                        <a:t>된 각 </a:t>
                      </a:r>
                      <a:r>
                        <a:rPr lang="en-US" sz="300" u="none" strike="noStrike">
                          <a:effectLst/>
                        </a:rPr>
                        <a:t>Flange</a:t>
                      </a:r>
                      <a:r>
                        <a:rPr lang="ko-KR" altLang="en-US" sz="300" u="none" strike="noStrike">
                          <a:effectLst/>
                        </a:rPr>
                        <a:t>의 </a:t>
                      </a:r>
                      <a:r>
                        <a:rPr lang="en-US" sz="300" u="none" strike="noStrike">
                          <a:effectLst/>
                        </a:rPr>
                        <a:t>End type</a:t>
                      </a:r>
                      <a:r>
                        <a:rPr lang="ko-KR" altLang="en-US" sz="300" u="none" strike="noStrike">
                          <a:effectLst/>
                        </a:rPr>
                        <a:t>과 </a:t>
                      </a:r>
                      <a:r>
                        <a:rPr lang="en-US" sz="300" u="none" strike="noStrike">
                          <a:effectLst/>
                        </a:rPr>
                        <a:t>Rating</a:t>
                      </a:r>
                      <a:r>
                        <a:rPr lang="ko-KR" altLang="en-US" sz="300" u="none" strike="noStrike">
                          <a:effectLst/>
                        </a:rPr>
                        <a:t>을 대조하여 동일한지 확인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439059"/>
                  </a:ext>
                </a:extLst>
              </a:tr>
              <a:tr h="216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 dirty="0" smtClean="0">
                          <a:effectLst/>
                        </a:rPr>
                        <a:t>13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QC18_Flat </a:t>
                      </a:r>
                      <a:r>
                        <a:rPr lang="en-US" sz="300" u="none" strike="noStrike" dirty="0">
                          <a:effectLst/>
                        </a:rPr>
                        <a:t>Face for Isolation Kit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UG/AG </a:t>
                      </a:r>
                      <a:r>
                        <a:rPr lang="ko-KR" altLang="en-US" sz="300" u="none" strike="noStrike">
                          <a:effectLst/>
                        </a:rPr>
                        <a:t>연결 구간에 </a:t>
                      </a:r>
                      <a:r>
                        <a:rPr lang="en-US" altLang="ko-KR" sz="300" u="none" strike="noStrike">
                          <a:effectLst/>
                        </a:rPr>
                        <a:t>ISO Kit</a:t>
                      </a:r>
                      <a:r>
                        <a:rPr lang="ko-KR" altLang="en-US" sz="300" u="none" strike="noStrike">
                          <a:effectLst/>
                        </a:rPr>
                        <a:t>가 적절하게 적용되어 있는지 검토하고</a:t>
                      </a:r>
                      <a:r>
                        <a:rPr lang="en-US" altLang="ko-KR" sz="300" u="none" strike="noStrike">
                          <a:effectLst/>
                        </a:rPr>
                        <a:t>, ISO Kit </a:t>
                      </a:r>
                      <a:r>
                        <a:rPr lang="ko-KR" altLang="en-US" sz="300" u="none" strike="noStrike">
                          <a:effectLst/>
                        </a:rPr>
                        <a:t>적용 시 </a:t>
                      </a:r>
                      <a:r>
                        <a:rPr lang="en-US" altLang="ko-KR" sz="300" u="none" strike="noStrike">
                          <a:effectLst/>
                        </a:rPr>
                        <a:t>Flange</a:t>
                      </a:r>
                      <a:r>
                        <a:rPr lang="ko-KR" altLang="en-US" sz="300" u="none" strike="noStrike">
                          <a:effectLst/>
                        </a:rPr>
                        <a:t>가 </a:t>
                      </a:r>
                      <a:r>
                        <a:rPr lang="en-US" altLang="ko-KR" sz="300" u="none" strike="noStrike">
                          <a:effectLst/>
                        </a:rPr>
                        <a:t>FF</a:t>
                      </a:r>
                      <a:r>
                        <a:rPr lang="ko-KR" altLang="en-US" sz="300" u="none" strike="noStrike">
                          <a:effectLst/>
                        </a:rPr>
                        <a:t>로 적용되었는지 검토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1) 3D data </a:t>
                      </a:r>
                      <a:r>
                        <a:rPr lang="ko-KR" altLang="en-US" sz="300" u="none" strike="noStrike">
                          <a:effectLst/>
                        </a:rPr>
                        <a:t>상 </a:t>
                      </a:r>
                      <a:r>
                        <a:rPr lang="en-US" altLang="ko-KR" sz="300" u="none" strike="noStrike">
                          <a:effectLst/>
                        </a:rPr>
                        <a:t>UG Area</a:t>
                      </a:r>
                      <a:r>
                        <a:rPr lang="ko-KR" altLang="en-US" sz="300" u="none" strike="noStrike">
                          <a:effectLst/>
                        </a:rPr>
                        <a:t>의 </a:t>
                      </a:r>
                      <a:r>
                        <a:rPr lang="en-US" altLang="ko-KR" sz="300" u="none" strike="noStrike">
                          <a:effectLst/>
                        </a:rPr>
                        <a:t>Flange</a:t>
                      </a:r>
                      <a:r>
                        <a:rPr lang="ko-KR" altLang="en-US" sz="300" u="none" strike="noStrike">
                          <a:effectLst/>
                        </a:rPr>
                        <a:t>와 </a:t>
                      </a:r>
                      <a:r>
                        <a:rPr lang="en-US" altLang="ko-KR" sz="300" u="none" strike="noStrike">
                          <a:effectLst/>
                        </a:rPr>
                        <a:t>AG Area</a:t>
                      </a:r>
                      <a:r>
                        <a:rPr lang="ko-KR" altLang="en-US" sz="300" u="none" strike="noStrike">
                          <a:effectLst/>
                        </a:rPr>
                        <a:t>의 </a:t>
                      </a:r>
                      <a:r>
                        <a:rPr lang="en-US" altLang="ko-KR" sz="300" u="none" strike="noStrike">
                          <a:effectLst/>
                        </a:rPr>
                        <a:t>Counter Flange</a:t>
                      </a:r>
                      <a:r>
                        <a:rPr lang="ko-KR" altLang="en-US" sz="300" u="none" strike="noStrike">
                          <a:effectLst/>
                        </a:rPr>
                        <a:t>를 검토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      </a:t>
                      </a:r>
                      <a:r>
                        <a:rPr lang="en-US" altLang="ko-KR" sz="300" u="none" strike="noStrike">
                          <a:effectLst/>
                        </a:rPr>
                        <a:t>2) UG/AG </a:t>
                      </a:r>
                      <a:r>
                        <a:rPr lang="ko-KR" altLang="en-US" sz="300" u="none" strike="noStrike">
                          <a:effectLst/>
                        </a:rPr>
                        <a:t>연결 구간에 대한 </a:t>
                      </a:r>
                      <a:r>
                        <a:rPr lang="en-US" altLang="ko-KR" sz="300" u="none" strike="noStrike">
                          <a:effectLst/>
                        </a:rPr>
                        <a:t>ISO Kit </a:t>
                      </a:r>
                      <a:r>
                        <a:rPr lang="ko-KR" altLang="en-US" sz="300" u="none" strike="noStrike">
                          <a:effectLst/>
                        </a:rPr>
                        <a:t>적용 유무  확인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      </a:t>
                      </a:r>
                      <a:r>
                        <a:rPr lang="en-US" altLang="ko-KR" sz="300" u="none" strike="noStrike">
                          <a:effectLst/>
                        </a:rPr>
                        <a:t>3) ISO Kit</a:t>
                      </a:r>
                      <a:r>
                        <a:rPr lang="ko-KR" altLang="en-US" sz="300" u="none" strike="noStrike">
                          <a:effectLst/>
                        </a:rPr>
                        <a:t>와 연결되는 </a:t>
                      </a:r>
                      <a:r>
                        <a:rPr lang="en-US" altLang="ko-KR" sz="300" u="none" strike="noStrike">
                          <a:effectLst/>
                        </a:rPr>
                        <a:t>Both Side Flange </a:t>
                      </a:r>
                      <a:r>
                        <a:rPr lang="ko-KR" altLang="en-US" sz="300" u="none" strike="noStrike">
                          <a:effectLst/>
                        </a:rPr>
                        <a:t>및 </a:t>
                      </a:r>
                      <a:r>
                        <a:rPr lang="en-US" altLang="ko-KR" sz="300" u="none" strike="noStrike">
                          <a:effectLst/>
                        </a:rPr>
                        <a:t>Component </a:t>
                      </a:r>
                      <a:r>
                        <a:rPr lang="ko-KR" altLang="en-US" sz="300" u="none" strike="noStrike">
                          <a:effectLst/>
                        </a:rPr>
                        <a:t>의 </a:t>
                      </a:r>
                      <a:r>
                        <a:rPr lang="en-US" altLang="ko-KR" sz="300" u="none" strike="noStrike">
                          <a:effectLst/>
                        </a:rPr>
                        <a:t>End Type </a:t>
                      </a:r>
                      <a:r>
                        <a:rPr lang="ko-KR" altLang="en-US" sz="300" u="none" strike="noStrike">
                          <a:effectLst/>
                        </a:rPr>
                        <a:t>확인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40441"/>
                  </a:ext>
                </a:extLst>
              </a:tr>
              <a:tr h="96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 dirty="0" smtClean="0">
                          <a:effectLst/>
                        </a:rPr>
                        <a:t>14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QC20_Low </a:t>
                      </a:r>
                      <a:r>
                        <a:rPr lang="en-US" sz="300" u="none" strike="noStrike" dirty="0">
                          <a:effectLst/>
                        </a:rPr>
                        <a:t>Point Drain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Line Route </a:t>
                      </a:r>
                      <a:r>
                        <a:rPr lang="ko-KR" altLang="en-US" sz="300" u="none" strike="noStrike">
                          <a:effectLst/>
                        </a:rPr>
                        <a:t>상 </a:t>
                      </a:r>
                      <a:r>
                        <a:rPr lang="en-US" altLang="ko-KR" sz="300" u="none" strike="noStrike">
                          <a:effectLst/>
                        </a:rPr>
                        <a:t>Low Point</a:t>
                      </a:r>
                      <a:r>
                        <a:rPr lang="ko-KR" altLang="en-US" sz="300" u="none" strike="noStrike">
                          <a:effectLst/>
                        </a:rPr>
                        <a:t>에 </a:t>
                      </a:r>
                      <a:r>
                        <a:rPr lang="en-US" altLang="ko-KR" sz="300" u="none" strike="noStrike">
                          <a:effectLst/>
                        </a:rPr>
                        <a:t>Drain</a:t>
                      </a:r>
                      <a:r>
                        <a:rPr lang="ko-KR" altLang="en-US" sz="300" u="none" strike="noStrike">
                          <a:effectLst/>
                        </a:rPr>
                        <a:t>이 설치되었는지 검토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ko-KR" altLang="en-US" sz="300" u="none" strike="noStrike">
                          <a:effectLst/>
                        </a:rPr>
                        <a:t>수평 배관의 양 끝 단 </a:t>
                      </a:r>
                      <a:r>
                        <a:rPr lang="en-US" altLang="ko-KR" sz="300" u="none" strike="noStrike">
                          <a:effectLst/>
                        </a:rPr>
                        <a:t>Fitting</a:t>
                      </a:r>
                      <a:r>
                        <a:rPr lang="ko-KR" altLang="en-US" sz="300" u="none" strike="noStrike">
                          <a:effectLst/>
                        </a:rPr>
                        <a:t>이 </a:t>
                      </a:r>
                      <a:r>
                        <a:rPr lang="en-US" altLang="ko-KR" sz="300" u="none" strike="noStrike">
                          <a:effectLst/>
                        </a:rPr>
                        <a:t>Top</a:t>
                      </a:r>
                      <a:r>
                        <a:rPr lang="ko-KR" altLang="en-US" sz="300" u="none" strike="noStrike">
                          <a:effectLst/>
                        </a:rPr>
                        <a:t>을 향하는 </a:t>
                      </a:r>
                      <a:r>
                        <a:rPr lang="en-US" altLang="ko-KR" sz="300" u="none" strike="noStrike">
                          <a:effectLst/>
                        </a:rPr>
                        <a:t>Spool</a:t>
                      </a:r>
                      <a:r>
                        <a:rPr lang="ko-KR" altLang="en-US" sz="300" u="none" strike="noStrike">
                          <a:effectLst/>
                        </a:rPr>
                        <a:t>의 </a:t>
                      </a:r>
                      <a:r>
                        <a:rPr lang="en-US" altLang="ko-KR" sz="300" u="none" strike="noStrike">
                          <a:effectLst/>
                        </a:rPr>
                        <a:t>Drain </a:t>
                      </a:r>
                      <a:r>
                        <a:rPr lang="ko-KR" altLang="en-US" sz="300" u="none" strike="noStrike">
                          <a:effectLst/>
                        </a:rPr>
                        <a:t>적용 여부를 추출하여 비교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102068"/>
                  </a:ext>
                </a:extLst>
              </a:tr>
              <a:tr h="96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 dirty="0" smtClean="0">
                          <a:effectLst/>
                        </a:rPr>
                        <a:t>15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QC21_Pump </a:t>
                      </a:r>
                      <a:r>
                        <a:rPr lang="en-US" sz="300" u="none" strike="noStrike" dirty="0">
                          <a:effectLst/>
                        </a:rPr>
                        <a:t>Suction Straight Run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Pump Suction Straight Run</a:t>
                      </a:r>
                      <a:r>
                        <a:rPr lang="ko-KR" altLang="en-US" sz="300" u="none" strike="noStrike">
                          <a:effectLst/>
                        </a:rPr>
                        <a:t>이 </a:t>
                      </a:r>
                      <a:r>
                        <a:rPr lang="en-US" altLang="ko-KR" sz="300" u="none" strike="noStrike">
                          <a:effectLst/>
                        </a:rPr>
                        <a:t>Vendor Requirement</a:t>
                      </a:r>
                      <a:r>
                        <a:rPr lang="ko-KR" altLang="en-US" sz="300" u="none" strike="noStrike">
                          <a:effectLst/>
                        </a:rPr>
                        <a:t>를 만족하는지 검토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</a:t>
                      </a:r>
                      <a:r>
                        <a:rPr lang="ko-KR" altLang="en-US" sz="300" u="none" strike="noStrike">
                          <a:effectLst/>
                        </a:rPr>
                        <a:t>각 </a:t>
                      </a:r>
                      <a:r>
                        <a:rPr lang="en-US" altLang="ko-KR" sz="300" u="none" strike="noStrike">
                          <a:effectLst/>
                        </a:rPr>
                        <a:t>Pump Suction Nozzle</a:t>
                      </a:r>
                      <a:r>
                        <a:rPr lang="ko-KR" altLang="en-US" sz="300" u="none" strike="noStrike">
                          <a:effectLst/>
                        </a:rPr>
                        <a:t>에 설치되는 배관의 직관 거리를 확인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399881"/>
                  </a:ext>
                </a:extLst>
              </a:tr>
              <a:tr h="96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 dirty="0" smtClean="0">
                          <a:effectLst/>
                        </a:rPr>
                        <a:t>16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QC22_Slope </a:t>
                      </a:r>
                      <a:r>
                        <a:rPr lang="en-US" sz="300" u="none" strike="noStrike" dirty="0">
                          <a:effectLst/>
                        </a:rPr>
                        <a:t>Requirement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목적</a:t>
                      </a:r>
                      <a:r>
                        <a:rPr lang="en-US" altLang="ko-KR" sz="300" u="none" strike="noStrike">
                          <a:effectLst/>
                        </a:rPr>
                        <a:t>: Slope Line</a:t>
                      </a:r>
                      <a:r>
                        <a:rPr lang="ko-KR" altLang="en-US" sz="300" u="none" strike="noStrike">
                          <a:effectLst/>
                        </a:rPr>
                        <a:t>에 </a:t>
                      </a:r>
                      <a:r>
                        <a:rPr lang="en-US" altLang="ko-KR" sz="300" u="none" strike="noStrike">
                          <a:effectLst/>
                        </a:rPr>
                        <a:t>Slope</a:t>
                      </a:r>
                      <a:r>
                        <a:rPr lang="ko-KR" altLang="en-US" sz="300" u="none" strike="noStrike">
                          <a:effectLst/>
                        </a:rPr>
                        <a:t>이 제대로 반영 되었는지 확인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r>
                        <a:rPr lang="ko-KR" altLang="en-US" sz="300" u="none" strike="noStrike">
                          <a:effectLst/>
                        </a:rPr>
                        <a:t>범위</a:t>
                      </a:r>
                      <a:r>
                        <a:rPr lang="en-US" altLang="ko-KR" sz="300" u="none" strike="noStrike">
                          <a:effectLst/>
                        </a:rPr>
                        <a:t>: Slope Line</a:t>
                      </a:r>
                      <a:r>
                        <a:rPr lang="ko-KR" altLang="en-US" sz="300" u="none" strike="noStrike">
                          <a:effectLst/>
                        </a:rPr>
                        <a:t>의 </a:t>
                      </a:r>
                      <a:r>
                        <a:rPr lang="en-US" altLang="ko-KR" sz="300" u="none" strike="noStrike">
                          <a:effectLst/>
                        </a:rPr>
                        <a:t>Slope</a:t>
                      </a:r>
                      <a:r>
                        <a:rPr lang="ko-KR" altLang="en-US" sz="300" u="none" strike="noStrike">
                          <a:effectLst/>
                        </a:rPr>
                        <a:t>을 확인 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340511"/>
                  </a:ext>
                </a:extLst>
              </a:tr>
              <a:tr h="1441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 dirty="0" smtClean="0">
                          <a:effectLst/>
                        </a:rPr>
                        <a:t>17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QC24_Ball </a:t>
                      </a:r>
                      <a:r>
                        <a:rPr lang="en-US" sz="300" u="none" strike="noStrike" dirty="0">
                          <a:effectLst/>
                        </a:rPr>
                        <a:t>Valve Seat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 dirty="0">
                          <a:effectLst/>
                        </a:rPr>
                        <a:t>- </a:t>
                      </a:r>
                      <a:r>
                        <a:rPr lang="ko-KR" altLang="en-US" sz="300" u="none" strike="noStrike" dirty="0">
                          <a:effectLst/>
                        </a:rPr>
                        <a:t>목적</a:t>
                      </a:r>
                      <a:r>
                        <a:rPr lang="en-US" altLang="ko-KR" sz="300" u="none" strike="noStrike" dirty="0">
                          <a:effectLst/>
                        </a:rPr>
                        <a:t>: </a:t>
                      </a:r>
                      <a:r>
                        <a:rPr lang="en-US" sz="300" u="none" strike="noStrike" dirty="0">
                          <a:effectLst/>
                        </a:rPr>
                        <a:t>Ball Valve Seat Type</a:t>
                      </a:r>
                      <a:r>
                        <a:rPr lang="ko-KR" altLang="en-US" sz="300" u="none" strike="noStrike" dirty="0">
                          <a:effectLst/>
                        </a:rPr>
                        <a:t>을 </a:t>
                      </a:r>
                      <a:r>
                        <a:rPr lang="en-US" sz="300" u="none" strike="noStrike" dirty="0">
                          <a:effectLst/>
                        </a:rPr>
                        <a:t>Check</a:t>
                      </a:r>
                      <a:r>
                        <a:rPr lang="ko-KR" altLang="en-US" sz="300" u="none" strike="noStrike" dirty="0">
                          <a:effectLst/>
                        </a:rPr>
                        <a:t>하여 설계 및 구매 오류 방지 </a:t>
                      </a:r>
                      <a:br>
                        <a:rPr lang="ko-KR" altLang="en-US" sz="300" u="none" strike="noStrike" dirty="0">
                          <a:effectLst/>
                        </a:rPr>
                      </a:br>
                      <a:r>
                        <a:rPr lang="en-US" altLang="ko-KR" sz="300" u="none" strike="noStrike" dirty="0">
                          <a:effectLst/>
                        </a:rPr>
                        <a:t>- </a:t>
                      </a:r>
                      <a:r>
                        <a:rPr lang="ko-KR" altLang="en-US" sz="300" u="none" strike="noStrike" dirty="0">
                          <a:effectLst/>
                        </a:rPr>
                        <a:t>범위</a:t>
                      </a:r>
                      <a:r>
                        <a:rPr lang="en-US" altLang="ko-KR" sz="300" u="none" strike="noStrike" dirty="0">
                          <a:effectLst/>
                        </a:rPr>
                        <a:t>: </a:t>
                      </a:r>
                      <a:r>
                        <a:rPr lang="ko-KR" altLang="en-US" sz="300" u="none" strike="noStrike" dirty="0">
                          <a:effectLst/>
                        </a:rPr>
                        <a:t>각 </a:t>
                      </a:r>
                      <a:r>
                        <a:rPr lang="en-US" sz="300" u="none" strike="noStrike" dirty="0">
                          <a:effectLst/>
                        </a:rPr>
                        <a:t>Ball Valve</a:t>
                      </a:r>
                      <a:r>
                        <a:rPr lang="ko-KR" altLang="en-US" sz="300" u="none" strike="noStrike" dirty="0">
                          <a:effectLst/>
                        </a:rPr>
                        <a:t>가 설치되는 </a:t>
                      </a:r>
                      <a:r>
                        <a:rPr lang="en-US" sz="300" u="none" strike="noStrike" dirty="0">
                          <a:effectLst/>
                        </a:rPr>
                        <a:t>Line</a:t>
                      </a:r>
                      <a:r>
                        <a:rPr lang="ko-KR" altLang="en-US" sz="300" u="none" strike="noStrike" dirty="0">
                          <a:effectLst/>
                        </a:rPr>
                        <a:t>의 </a:t>
                      </a:r>
                      <a:r>
                        <a:rPr lang="en-US" sz="300" u="none" strike="noStrike" dirty="0">
                          <a:effectLst/>
                        </a:rPr>
                        <a:t>Operating Temperature</a:t>
                      </a:r>
                      <a:r>
                        <a:rPr lang="ko-KR" altLang="en-US" sz="300" u="none" strike="noStrike" dirty="0">
                          <a:effectLst/>
                        </a:rPr>
                        <a:t>확인</a:t>
                      </a:r>
                      <a:r>
                        <a:rPr lang="en-US" altLang="ko-KR" sz="300" u="none" strike="noStrike" dirty="0">
                          <a:effectLst/>
                        </a:rPr>
                        <a:t>, </a:t>
                      </a:r>
                      <a:r>
                        <a:rPr lang="en-US" sz="300" u="none" strike="noStrike" dirty="0">
                          <a:effectLst/>
                        </a:rPr>
                        <a:t>Operating Temperature </a:t>
                      </a:r>
                      <a:r>
                        <a:rPr lang="ko-KR" altLang="en-US" sz="300" u="none" strike="noStrike" dirty="0">
                          <a:effectLst/>
                        </a:rPr>
                        <a:t>기준에 맞는 </a:t>
                      </a:r>
                      <a:r>
                        <a:rPr lang="en-US" sz="300" u="none" strike="noStrike" dirty="0">
                          <a:effectLst/>
                        </a:rPr>
                        <a:t>Ball Valve Seat</a:t>
                      </a:r>
                      <a:r>
                        <a:rPr lang="ko-KR" altLang="en-US" sz="300" u="none" strike="noStrike" dirty="0">
                          <a:effectLst/>
                        </a:rPr>
                        <a:t>가 </a:t>
                      </a:r>
                      <a:r>
                        <a:rPr lang="en-US" altLang="ko-KR" sz="300" u="none" strike="noStrike" dirty="0">
                          <a:effectLst/>
                        </a:rPr>
                        <a:t>3</a:t>
                      </a:r>
                      <a:r>
                        <a:rPr lang="en-US" sz="300" u="none" strike="noStrike" dirty="0">
                          <a:effectLst/>
                        </a:rPr>
                        <a:t>D Modeling</a:t>
                      </a:r>
                      <a:r>
                        <a:rPr lang="ko-KR" altLang="en-US" sz="300" u="none" strike="noStrike" dirty="0">
                          <a:effectLst/>
                        </a:rPr>
                        <a:t>에 </a:t>
                      </a:r>
                      <a:r>
                        <a:rPr lang="en-US" sz="300" u="none" strike="noStrike" dirty="0">
                          <a:effectLst/>
                        </a:rPr>
                        <a:t>Input </a:t>
                      </a:r>
                      <a:r>
                        <a:rPr lang="ko-KR" altLang="en-US" sz="300" u="none" strike="noStrike" dirty="0">
                          <a:effectLst/>
                        </a:rPr>
                        <a:t>되었는지 확인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401535"/>
                  </a:ext>
                </a:extLst>
              </a:tr>
              <a:tr h="96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u="none" strike="noStrike" dirty="0" smtClean="0">
                          <a:effectLst/>
                        </a:rPr>
                        <a:t>18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" u="none" strike="noStrike" dirty="0" smtClean="0">
                          <a:effectLst/>
                        </a:rPr>
                        <a:t> QC25_Minimum </a:t>
                      </a:r>
                      <a:r>
                        <a:rPr lang="en-US" sz="300" u="none" strike="noStrike" dirty="0">
                          <a:effectLst/>
                        </a:rPr>
                        <a:t>Drain Elevation</a:t>
                      </a:r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300" u="none" strike="noStrike" dirty="0">
                          <a:effectLst/>
                        </a:rPr>
                        <a:t>- </a:t>
                      </a:r>
                      <a:r>
                        <a:rPr lang="ko-KR" altLang="en-US" sz="300" u="none" strike="noStrike" dirty="0">
                          <a:effectLst/>
                        </a:rPr>
                        <a:t>목적</a:t>
                      </a:r>
                      <a:r>
                        <a:rPr lang="en-US" altLang="ko-KR" sz="300" u="none" strike="noStrike" dirty="0">
                          <a:effectLst/>
                        </a:rPr>
                        <a:t>: Drain Elevation </a:t>
                      </a:r>
                      <a:r>
                        <a:rPr lang="ko-KR" altLang="en-US" sz="300" u="none" strike="noStrike" dirty="0">
                          <a:effectLst/>
                        </a:rPr>
                        <a:t>을 </a:t>
                      </a:r>
                      <a:r>
                        <a:rPr lang="en-US" altLang="ko-KR" sz="300" u="none" strike="noStrike" dirty="0">
                          <a:effectLst/>
                        </a:rPr>
                        <a:t>Check </a:t>
                      </a:r>
                      <a:r>
                        <a:rPr lang="ko-KR" altLang="en-US" sz="300" u="none" strike="noStrike" dirty="0">
                          <a:effectLst/>
                        </a:rPr>
                        <a:t>하여 설계 오류 방지 </a:t>
                      </a:r>
                      <a:br>
                        <a:rPr lang="ko-KR" altLang="en-US" sz="300" u="none" strike="noStrike" dirty="0">
                          <a:effectLst/>
                        </a:rPr>
                      </a:br>
                      <a:r>
                        <a:rPr lang="en-US" altLang="ko-KR" sz="300" u="none" strike="noStrike" dirty="0">
                          <a:effectLst/>
                        </a:rPr>
                        <a:t>- </a:t>
                      </a:r>
                      <a:r>
                        <a:rPr lang="ko-KR" altLang="en-US" sz="300" u="none" strike="noStrike" dirty="0">
                          <a:effectLst/>
                        </a:rPr>
                        <a:t>범위</a:t>
                      </a:r>
                      <a:r>
                        <a:rPr lang="en-US" altLang="ko-KR" sz="300" u="none" strike="noStrike" dirty="0">
                          <a:effectLst/>
                        </a:rPr>
                        <a:t>: Elevation 101,100mm</a:t>
                      </a:r>
                      <a:r>
                        <a:rPr lang="ko-KR" altLang="en-US" sz="300" u="none" strike="noStrike" dirty="0">
                          <a:effectLst/>
                        </a:rPr>
                        <a:t>에서 </a:t>
                      </a:r>
                      <a:r>
                        <a:rPr lang="en-US" altLang="ko-KR" sz="300" u="none" strike="noStrike" dirty="0">
                          <a:effectLst/>
                        </a:rPr>
                        <a:t>101,250mm </a:t>
                      </a:r>
                      <a:r>
                        <a:rPr lang="ko-KR" altLang="en-US" sz="300" u="none" strike="noStrike" dirty="0">
                          <a:effectLst/>
                        </a:rPr>
                        <a:t>사이에 </a:t>
                      </a:r>
                      <a:r>
                        <a:rPr lang="en-US" altLang="ko-KR" sz="300" u="none" strike="noStrike" dirty="0">
                          <a:effectLst/>
                        </a:rPr>
                        <a:t>Blind Flange</a:t>
                      </a:r>
                      <a:r>
                        <a:rPr lang="ko-KR" altLang="en-US" sz="300" u="none" strike="noStrike" dirty="0">
                          <a:effectLst/>
                        </a:rPr>
                        <a:t>나 </a:t>
                      </a:r>
                      <a:r>
                        <a:rPr lang="en-US" altLang="ko-KR" sz="300" u="none" strike="noStrike" dirty="0">
                          <a:effectLst/>
                        </a:rPr>
                        <a:t>Plug</a:t>
                      </a:r>
                      <a:r>
                        <a:rPr lang="ko-KR" altLang="en-US" sz="300" u="none" strike="noStrike" dirty="0">
                          <a:effectLst/>
                        </a:rPr>
                        <a:t>가 있는지 확인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91" marR="2491" marT="249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652334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92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※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(2/3)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91039" y="2348880"/>
            <a:ext cx="1303717" cy="286883"/>
            <a:chOff x="6151947" y="3489990"/>
            <a:chExt cx="1194043" cy="286882"/>
          </a:xfrm>
        </p:grpSpPr>
        <p:sp>
          <p:nvSpPr>
            <p:cNvPr id="47" name="직사각형 46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48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3" cy="246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1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DB </a:t>
              </a:r>
              <a:r>
                <a:rPr kumimoji="0" lang="ko-KR" altLang="en-US" sz="1001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구조</a:t>
              </a:r>
              <a:endParaRPr kumimoji="0" lang="ko-KR" altLang="en-US" sz="1001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50" name="도넛 4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1" name="오른쪽 화살표 50"/>
          <p:cNvSpPr/>
          <p:nvPr/>
        </p:nvSpPr>
        <p:spPr>
          <a:xfrm>
            <a:off x="3714789" y="3674070"/>
            <a:ext cx="348678" cy="58102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65978" y="5452522"/>
            <a:ext cx="184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Table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및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설계서 작성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234" y="3550123"/>
            <a:ext cx="860420" cy="95332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505424" y="5067901"/>
            <a:ext cx="184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구축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(SQLite)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내용 개체 틀 13"/>
          <p:cNvSpPr txBox="1">
            <a:spLocks/>
          </p:cNvSpPr>
          <p:nvPr/>
        </p:nvSpPr>
        <p:spPr>
          <a:xfrm>
            <a:off x="519949" y="1543784"/>
            <a:ext cx="8706971" cy="590995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 Report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Table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작성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13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E3D 18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Table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신규 작성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56534" y="5439599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QC Rule 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신규 개발</a:t>
            </a:r>
            <a:endParaRPr kumimoji="0" lang="en-US" altLang="ko-KR" sz="9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PDMS 13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건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E3D 18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건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7346757" y="3691383"/>
            <a:ext cx="348678" cy="58102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C69E740-CD6C-4533-AD2A-A3DD6089A5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52760" y="2849865"/>
          <a:ext cx="3091924" cy="2474538"/>
        </p:xfrm>
        <a:graphic>
          <a:graphicData uri="http://schemas.openxmlformats.org/drawingml/2006/table">
            <a:tbl>
              <a:tblPr/>
              <a:tblGrid>
                <a:gridCol w="893701">
                  <a:extLst>
                    <a:ext uri="{9D8B030D-6E8A-4147-A177-3AD203B41FA5}">
                      <a16:colId xmlns:a16="http://schemas.microsoft.com/office/drawing/2014/main" val="2171261823"/>
                    </a:ext>
                  </a:extLst>
                </a:gridCol>
                <a:gridCol w="857843">
                  <a:extLst>
                    <a:ext uri="{9D8B030D-6E8A-4147-A177-3AD203B41FA5}">
                      <a16:colId xmlns:a16="http://schemas.microsoft.com/office/drawing/2014/main" val="2654625759"/>
                    </a:ext>
                  </a:extLst>
                </a:gridCol>
                <a:gridCol w="1340380">
                  <a:extLst>
                    <a:ext uri="{9D8B030D-6E8A-4147-A177-3AD203B41FA5}">
                      <a16:colId xmlns:a16="http://schemas.microsoft.com/office/drawing/2014/main" val="2796564393"/>
                    </a:ext>
                  </a:extLst>
                </a:gridCol>
              </a:tblGrid>
              <a:tr h="22495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QC09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Support Span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522"/>
                  </a:ext>
                </a:extLst>
              </a:tr>
              <a:tr h="224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Type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60234"/>
                  </a:ext>
                </a:extLst>
              </a:tr>
              <a:tr h="224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IsoDwgNo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ISO DWG No.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533482"/>
                  </a:ext>
                </a:extLst>
              </a:tr>
              <a:tr h="224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SheetNo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varchar(255)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ISO DWG Sheet No.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931718"/>
                  </a:ext>
                </a:extLst>
              </a:tr>
              <a:tr h="224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varchar(255)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PDMS line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No.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571495"/>
                  </a:ext>
                </a:extLst>
              </a:tr>
              <a:tr h="224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Requirement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varchar(255)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Support Span Requirement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547245"/>
                  </a:ext>
                </a:extLst>
              </a:tr>
              <a:tr h="224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ActPipLen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varchar(255)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Actual Pipe Length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230531"/>
                  </a:ext>
                </a:extLst>
              </a:tr>
              <a:tr h="224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Result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varchar(255)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최종 결과값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2359"/>
                  </a:ext>
                </a:extLst>
              </a:tr>
              <a:tr h="224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varchar(255)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Support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Reference ID.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915240"/>
                  </a:ext>
                </a:extLst>
              </a:tr>
              <a:tr h="224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varchar(255)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Unit No. (Site)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54889"/>
                  </a:ext>
                </a:extLst>
              </a:tr>
              <a:tr h="2249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varchar(255)</a:t>
                      </a: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Pipe Line Configuration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47" marR="6347" marT="6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490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43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(3/3)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49" name="내용 개체 틀 13"/>
          <p:cNvSpPr txBox="1">
            <a:spLocks/>
          </p:cNvSpPr>
          <p:nvPr/>
        </p:nvSpPr>
        <p:spPr>
          <a:xfrm>
            <a:off x="519949" y="1543784"/>
            <a:ext cx="8706971" cy="590995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 Check Report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 시스템을 실행하기 위한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Login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목록에서 작업하고자 하는 프로젝트 선택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Login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연결선 94"/>
          <p:cNvCxnSpPr/>
          <p:nvPr/>
        </p:nvCxnSpPr>
        <p:spPr>
          <a:xfrm>
            <a:off x="5745088" y="2433303"/>
            <a:ext cx="0" cy="1899807"/>
          </a:xfrm>
          <a:prstGeom prst="line">
            <a:avLst/>
          </a:prstGeom>
          <a:ln>
            <a:solidFill>
              <a:srgbClr val="4A7EB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내용 개체 틀 13"/>
          <p:cNvSpPr txBox="1">
            <a:spLocks/>
          </p:cNvSpPr>
          <p:nvPr/>
        </p:nvSpPr>
        <p:spPr>
          <a:xfrm>
            <a:off x="5683101" y="4329902"/>
            <a:ext cx="170303" cy="303478"/>
          </a:xfrm>
          <a:prstGeom prst="rect">
            <a:avLst/>
          </a:prstGeom>
        </p:spPr>
        <p:txBody>
          <a:bodyPr lIns="0" tIns="0" rIns="0" bIns="0" anchor="ctr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A7EB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A7EBB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>
            <a:off x="5745088" y="4709778"/>
            <a:ext cx="0" cy="1899807"/>
          </a:xfrm>
          <a:prstGeom prst="line">
            <a:avLst/>
          </a:prstGeom>
          <a:ln>
            <a:solidFill>
              <a:srgbClr val="4A7EB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/>
          <p:cNvGraphicFramePr>
            <a:graphicFrameLocks noGrp="1"/>
          </p:cNvGraphicFramePr>
          <p:nvPr>
            <p:extLst/>
          </p:nvPr>
        </p:nvGraphicFramePr>
        <p:xfrm>
          <a:off x="6033119" y="2794135"/>
          <a:ext cx="3475891" cy="166164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S/N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내용</a:t>
                      </a: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고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목록에서 프로젝트 선택</a:t>
                      </a:r>
                      <a:endParaRPr lang="en-US" altLang="ko-KR" sz="8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로그인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(HEC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이용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3DQC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실행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475116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프로그램 종료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637987"/>
                  </a:ext>
                </a:extLst>
              </a:tr>
            </a:tbl>
          </a:graphicData>
        </a:graphic>
      </p:graphicFrame>
      <p:grpSp>
        <p:nvGrpSpPr>
          <p:cNvPr id="99" name="그룹 98"/>
          <p:cNvGrpSpPr/>
          <p:nvPr/>
        </p:nvGrpSpPr>
        <p:grpSpPr>
          <a:xfrm>
            <a:off x="408921" y="2376217"/>
            <a:ext cx="1303717" cy="286882"/>
            <a:chOff x="6151947" y="3489990"/>
            <a:chExt cx="1194043" cy="286882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1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개발 항목</a:t>
              </a:r>
            </a:p>
          </p:txBody>
        </p:sp>
        <p:sp>
          <p:nvSpPr>
            <p:cNvPr id="102" name="도넛 101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155575" y="2376217"/>
            <a:ext cx="1303717" cy="286882"/>
            <a:chOff x="6151947" y="3489990"/>
            <a:chExt cx="1194043" cy="286882"/>
          </a:xfrm>
        </p:grpSpPr>
        <p:sp>
          <p:nvSpPr>
            <p:cNvPr id="104" name="직사각형 10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상세 설명</a:t>
              </a:r>
            </a:p>
          </p:txBody>
        </p:sp>
        <p:sp>
          <p:nvSpPr>
            <p:cNvPr id="106" name="도넛 10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Rectangle 3"/>
          <p:cNvSpPr/>
          <p:nvPr/>
        </p:nvSpPr>
        <p:spPr>
          <a:xfrm>
            <a:off x="421917" y="2788839"/>
            <a:ext cx="5152869" cy="382074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44000" tIns="144000" rIns="144000" bIns="14400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GB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DE8B62F-8205-EE52-03DF-B54BAFE9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8" y="3172664"/>
            <a:ext cx="4402066" cy="3196800"/>
          </a:xfrm>
          <a:prstGeom prst="rect">
            <a:avLst/>
          </a:prstGeom>
        </p:spPr>
      </p:pic>
      <p:sp>
        <p:nvSpPr>
          <p:cNvPr id="20" name="TextBox 22"/>
          <p:cNvSpPr txBox="1"/>
          <p:nvPr/>
        </p:nvSpPr>
        <p:spPr>
          <a:xfrm>
            <a:off x="421916" y="2788839"/>
            <a:ext cx="1404723" cy="287338"/>
          </a:xfrm>
          <a:prstGeom prst="rect">
            <a:avLst/>
          </a:prstGeom>
          <a:solidFill>
            <a:srgbClr val="4F81BD"/>
          </a:solidFill>
          <a:ln w="9525" cmpd="sng">
            <a:noFill/>
          </a:ln>
          <a:effectLst/>
        </p:spPr>
        <p:txBody>
          <a:bodyPr lIns="84491" tIns="42245" rIns="84491" bIns="42245" anchor="ctr"/>
          <a:lstStyle>
            <a:defPPr>
              <a:defRPr lang="en-US"/>
            </a:defPPr>
            <a:lvl1pPr marL="0" indent="0" fontAlgn="auto" latinLnBrk="0">
              <a:spcBef>
                <a:spcPts val="0"/>
              </a:spcBef>
              <a:spcAft>
                <a:spcPts val="0"/>
              </a:spcAft>
              <a:defRPr kumimoji="0" sz="900" b="1" kern="0">
                <a:solidFill>
                  <a:prstClr val="black"/>
                </a:solidFill>
                <a:effectLst/>
                <a:latin typeface="+mj-ea"/>
                <a:ea typeface="+mj-ea"/>
              </a:defRPr>
            </a:lvl1pPr>
            <a:lvl2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2pPr>
            <a:lvl3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3pPr>
            <a:lvl4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4pPr>
            <a:lvl5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5pPr>
            <a:lvl6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6pPr>
            <a:lvl7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7pPr>
            <a:lvl8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8pPr>
            <a:lvl9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Login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94790EB1-774A-4A8F-9C3A-C8945E69E9CD}"/>
              </a:ext>
            </a:extLst>
          </p:cNvPr>
          <p:cNvSpPr/>
          <p:nvPr/>
        </p:nvSpPr>
        <p:spPr>
          <a:xfrm>
            <a:off x="2891830" y="4293096"/>
            <a:ext cx="1989161" cy="245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D231D216-FE0A-4B14-9ADB-F797803E29A0}"/>
              </a:ext>
            </a:extLst>
          </p:cNvPr>
          <p:cNvSpPr/>
          <p:nvPr/>
        </p:nvSpPr>
        <p:spPr>
          <a:xfrm>
            <a:off x="2917859" y="5545727"/>
            <a:ext cx="955021" cy="187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764D3883-847A-4365-9FCE-F5323F0981A3}"/>
              </a:ext>
            </a:extLst>
          </p:cNvPr>
          <p:cNvSpPr/>
          <p:nvPr/>
        </p:nvSpPr>
        <p:spPr>
          <a:xfrm>
            <a:off x="2903133" y="5257737"/>
            <a:ext cx="1964944" cy="248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2834862" y="4225322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2834862" y="5464551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2836234" y="5150282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D231D216-FE0A-4B14-9ADB-F797803E29A0}"/>
              </a:ext>
            </a:extLst>
          </p:cNvPr>
          <p:cNvSpPr/>
          <p:nvPr/>
        </p:nvSpPr>
        <p:spPr>
          <a:xfrm>
            <a:off x="3913055" y="5545727"/>
            <a:ext cx="955021" cy="187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3830058" y="5464551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id="{764D3883-847A-4365-9FCE-F5323F0981A3}"/>
              </a:ext>
            </a:extLst>
          </p:cNvPr>
          <p:cNvSpPr/>
          <p:nvPr/>
        </p:nvSpPr>
        <p:spPr>
          <a:xfrm>
            <a:off x="2903133" y="4568388"/>
            <a:ext cx="1964944" cy="44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2836234" y="4460933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39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(3/3)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49" name="내용 개체 틀 13"/>
          <p:cNvSpPr txBox="1">
            <a:spLocks/>
          </p:cNvSpPr>
          <p:nvPr/>
        </p:nvSpPr>
        <p:spPr>
          <a:xfrm>
            <a:off x="519949" y="1543784"/>
            <a:ext cx="8706971" cy="590995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별 설정 관리 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Database,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3DQC Database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Report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저장 경로 설정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Setup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(DB)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연결선 94"/>
          <p:cNvCxnSpPr/>
          <p:nvPr/>
        </p:nvCxnSpPr>
        <p:spPr>
          <a:xfrm>
            <a:off x="5745088" y="2433303"/>
            <a:ext cx="0" cy="1899807"/>
          </a:xfrm>
          <a:prstGeom prst="line">
            <a:avLst/>
          </a:prstGeom>
          <a:ln>
            <a:solidFill>
              <a:srgbClr val="4A7EB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내용 개체 틀 13"/>
          <p:cNvSpPr txBox="1">
            <a:spLocks/>
          </p:cNvSpPr>
          <p:nvPr/>
        </p:nvSpPr>
        <p:spPr>
          <a:xfrm>
            <a:off x="5683101" y="4329902"/>
            <a:ext cx="170303" cy="303478"/>
          </a:xfrm>
          <a:prstGeom prst="rect">
            <a:avLst/>
          </a:prstGeom>
        </p:spPr>
        <p:txBody>
          <a:bodyPr lIns="0" tIns="0" rIns="0" bIns="0" anchor="ctr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A7EB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A7EBB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>
            <a:off x="5745088" y="4709778"/>
            <a:ext cx="0" cy="1899807"/>
          </a:xfrm>
          <a:prstGeom prst="line">
            <a:avLst/>
          </a:prstGeom>
          <a:ln>
            <a:solidFill>
              <a:srgbClr val="4A7EB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342624"/>
              </p:ext>
            </p:extLst>
          </p:nvPr>
        </p:nvGraphicFramePr>
        <p:xfrm>
          <a:off x="6033119" y="2794135"/>
          <a:ext cx="3475891" cy="269908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S/N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내용</a:t>
                      </a: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고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8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프로젝트 이름 기준으로 설정 정보 저장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선택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(PDMS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E3D)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1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3DQC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PML</a:t>
                      </a:r>
                      <a:r>
                        <a:rPr lang="en-US" altLang="ko-KR" sz="800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폴더 경로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3DQC Database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Report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 경로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132716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+mn-ea"/>
                        </a:rPr>
                        <a:t>Login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용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+mn-ea"/>
                        </a:rPr>
                        <a:t>Domain 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471766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 및 종료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637987"/>
                  </a:ext>
                </a:extLst>
              </a:tr>
            </a:tbl>
          </a:graphicData>
        </a:graphic>
      </p:graphicFrame>
      <p:grpSp>
        <p:nvGrpSpPr>
          <p:cNvPr id="99" name="그룹 98"/>
          <p:cNvGrpSpPr/>
          <p:nvPr/>
        </p:nvGrpSpPr>
        <p:grpSpPr>
          <a:xfrm>
            <a:off x="408921" y="2376217"/>
            <a:ext cx="1303717" cy="286882"/>
            <a:chOff x="6151947" y="3489990"/>
            <a:chExt cx="1194043" cy="286882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1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개발 항목</a:t>
              </a:r>
            </a:p>
          </p:txBody>
        </p:sp>
        <p:sp>
          <p:nvSpPr>
            <p:cNvPr id="102" name="도넛 101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155575" y="2376217"/>
            <a:ext cx="1303717" cy="286882"/>
            <a:chOff x="6151947" y="3489990"/>
            <a:chExt cx="1194043" cy="286882"/>
          </a:xfrm>
        </p:grpSpPr>
        <p:sp>
          <p:nvSpPr>
            <p:cNvPr id="104" name="직사각형 10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상세 설명</a:t>
              </a:r>
            </a:p>
          </p:txBody>
        </p:sp>
        <p:sp>
          <p:nvSpPr>
            <p:cNvPr id="106" name="도넛 10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Rectangle 3"/>
          <p:cNvSpPr/>
          <p:nvPr/>
        </p:nvSpPr>
        <p:spPr>
          <a:xfrm>
            <a:off x="421917" y="2788839"/>
            <a:ext cx="5152869" cy="382074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44000" tIns="144000" rIns="144000" bIns="14400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GB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421916" y="2788839"/>
            <a:ext cx="1404723" cy="287338"/>
          </a:xfrm>
          <a:prstGeom prst="rect">
            <a:avLst/>
          </a:prstGeom>
          <a:solidFill>
            <a:srgbClr val="4F81BD"/>
          </a:solidFill>
          <a:ln w="9525" cmpd="sng">
            <a:noFill/>
          </a:ln>
          <a:effectLst/>
        </p:spPr>
        <p:txBody>
          <a:bodyPr lIns="84491" tIns="42245" rIns="84491" bIns="42245" anchor="ctr"/>
          <a:lstStyle>
            <a:defPPr>
              <a:defRPr lang="en-US"/>
            </a:defPPr>
            <a:lvl1pPr marL="0" indent="0" fontAlgn="auto" latinLnBrk="0">
              <a:spcBef>
                <a:spcPts val="0"/>
              </a:spcBef>
              <a:spcAft>
                <a:spcPts val="0"/>
              </a:spcAft>
              <a:defRPr kumimoji="0" sz="900" b="1" kern="0">
                <a:solidFill>
                  <a:prstClr val="black"/>
                </a:solidFill>
                <a:effectLst/>
                <a:latin typeface="+mj-ea"/>
                <a:ea typeface="+mj-ea"/>
              </a:defRPr>
            </a:lvl1pPr>
            <a:lvl2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2pPr>
            <a:lvl3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3pPr>
            <a:lvl4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4pPr>
            <a:lvl5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5pPr>
            <a:lvl6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6pPr>
            <a:lvl7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7pPr>
            <a:lvl8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8pPr>
            <a:lvl9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Setup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04089" y="3133832"/>
            <a:ext cx="5013829" cy="3319504"/>
            <a:chOff x="504089" y="3133832"/>
            <a:chExt cx="5013829" cy="3319504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F5D2FD6-5069-6D2F-122A-20EBCE5EE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089" y="3133832"/>
              <a:ext cx="5013829" cy="3319504"/>
            </a:xfrm>
            <a:prstGeom prst="rect">
              <a:avLst/>
            </a:prstGeom>
          </p:spPr>
        </p:pic>
        <p:sp>
          <p:nvSpPr>
            <p:cNvPr id="58" name="Rectangle 21">
              <a:extLst>
                <a:ext uri="{FF2B5EF4-FFF2-40B4-BE49-F238E27FC236}">
                  <a16:creationId xmlns:a16="http://schemas.microsoft.com/office/drawing/2014/main" id="{B2E066D4-4DD1-4A1D-A363-8DC3CAACEDD2}"/>
                </a:ext>
              </a:extLst>
            </p:cNvPr>
            <p:cNvSpPr/>
            <p:nvPr/>
          </p:nvSpPr>
          <p:spPr>
            <a:xfrm>
              <a:off x="1113433" y="3629364"/>
              <a:ext cx="1810702" cy="1253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2E066D4-4DD1-4A1D-A363-8DC3CAACEDD2}"/>
                </a:ext>
              </a:extLst>
            </p:cNvPr>
            <p:cNvSpPr/>
            <p:nvPr/>
          </p:nvSpPr>
          <p:spPr>
            <a:xfrm>
              <a:off x="2998763" y="3630528"/>
              <a:ext cx="1846226" cy="136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B95097B-8DAD-4349-A410-CADF88F79650}"/>
                </a:ext>
              </a:extLst>
            </p:cNvPr>
            <p:cNvSpPr/>
            <p:nvPr/>
          </p:nvSpPr>
          <p:spPr>
            <a:xfrm>
              <a:off x="1003281" y="3608621"/>
              <a:ext cx="134912" cy="136830"/>
            </a:xfrm>
            <a:prstGeom prst="ellipse">
              <a:avLst/>
            </a:prstGeom>
            <a:solidFill>
              <a:srgbClr val="E20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B95097B-8DAD-4349-A410-CADF88F79650}"/>
                </a:ext>
              </a:extLst>
            </p:cNvPr>
            <p:cNvSpPr/>
            <p:nvPr/>
          </p:nvSpPr>
          <p:spPr>
            <a:xfrm>
              <a:off x="2924135" y="3563236"/>
              <a:ext cx="134912" cy="136830"/>
            </a:xfrm>
            <a:prstGeom prst="ellipse">
              <a:avLst/>
            </a:prstGeom>
            <a:solidFill>
              <a:srgbClr val="E20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B2E066D4-4DD1-4A1D-A363-8DC3CAACEDD2}"/>
                </a:ext>
              </a:extLst>
            </p:cNvPr>
            <p:cNvSpPr/>
            <p:nvPr/>
          </p:nvSpPr>
          <p:spPr>
            <a:xfrm>
              <a:off x="4364643" y="5006091"/>
              <a:ext cx="1020405" cy="1593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3B95097B-8DAD-4349-A410-CADF88F79650}"/>
                </a:ext>
              </a:extLst>
            </p:cNvPr>
            <p:cNvSpPr/>
            <p:nvPr/>
          </p:nvSpPr>
          <p:spPr>
            <a:xfrm>
              <a:off x="4301080" y="4953076"/>
              <a:ext cx="134912" cy="136830"/>
            </a:xfrm>
            <a:prstGeom prst="ellipse">
              <a:avLst/>
            </a:prstGeom>
            <a:solidFill>
              <a:srgbClr val="E20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id="{B2E066D4-4DD1-4A1D-A363-8DC3CAACEDD2}"/>
                </a:ext>
              </a:extLst>
            </p:cNvPr>
            <p:cNvSpPr/>
            <p:nvPr/>
          </p:nvSpPr>
          <p:spPr>
            <a:xfrm>
              <a:off x="666088" y="3797043"/>
              <a:ext cx="2630728" cy="124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B95097B-8DAD-4349-A410-CADF88F79650}"/>
                </a:ext>
              </a:extLst>
            </p:cNvPr>
            <p:cNvSpPr/>
            <p:nvPr/>
          </p:nvSpPr>
          <p:spPr>
            <a:xfrm>
              <a:off x="594903" y="3741968"/>
              <a:ext cx="134912" cy="136830"/>
            </a:xfrm>
            <a:prstGeom prst="ellipse">
              <a:avLst/>
            </a:prstGeom>
            <a:solidFill>
              <a:srgbClr val="E20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B2E066D4-4DD1-4A1D-A363-8DC3CAACEDD2}"/>
                </a:ext>
              </a:extLst>
            </p:cNvPr>
            <p:cNvSpPr/>
            <p:nvPr/>
          </p:nvSpPr>
          <p:spPr>
            <a:xfrm>
              <a:off x="591039" y="4045060"/>
              <a:ext cx="3425857" cy="3182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B95097B-8DAD-4349-A410-CADF88F79650}"/>
                </a:ext>
              </a:extLst>
            </p:cNvPr>
            <p:cNvSpPr/>
            <p:nvPr/>
          </p:nvSpPr>
          <p:spPr>
            <a:xfrm>
              <a:off x="534171" y="3958334"/>
              <a:ext cx="134912" cy="136830"/>
            </a:xfrm>
            <a:prstGeom prst="ellipse">
              <a:avLst/>
            </a:prstGeom>
            <a:solidFill>
              <a:srgbClr val="E20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Rectangle 21">
              <a:extLst>
                <a:ext uri="{FF2B5EF4-FFF2-40B4-BE49-F238E27FC236}">
                  <a16:creationId xmlns:a16="http://schemas.microsoft.com/office/drawing/2014/main" id="{B2E066D4-4DD1-4A1D-A363-8DC3CAACEDD2}"/>
                </a:ext>
              </a:extLst>
            </p:cNvPr>
            <p:cNvSpPr/>
            <p:nvPr/>
          </p:nvSpPr>
          <p:spPr>
            <a:xfrm>
              <a:off x="839089" y="4590679"/>
              <a:ext cx="1616944" cy="1278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B95097B-8DAD-4349-A410-CADF88F79650}"/>
                </a:ext>
              </a:extLst>
            </p:cNvPr>
            <p:cNvSpPr/>
            <p:nvPr/>
          </p:nvSpPr>
          <p:spPr>
            <a:xfrm>
              <a:off x="778803" y="4521117"/>
              <a:ext cx="134912" cy="136830"/>
            </a:xfrm>
            <a:prstGeom prst="ellipse">
              <a:avLst/>
            </a:prstGeom>
            <a:solidFill>
              <a:srgbClr val="E20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B2E066D4-4DD1-4A1D-A363-8DC3CAACEDD2}"/>
                </a:ext>
              </a:extLst>
            </p:cNvPr>
            <p:cNvSpPr/>
            <p:nvPr/>
          </p:nvSpPr>
          <p:spPr>
            <a:xfrm>
              <a:off x="999184" y="4758772"/>
              <a:ext cx="1456849" cy="12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B95097B-8DAD-4349-A410-CADF88F79650}"/>
                </a:ext>
              </a:extLst>
            </p:cNvPr>
            <p:cNvSpPr/>
            <p:nvPr/>
          </p:nvSpPr>
          <p:spPr>
            <a:xfrm>
              <a:off x="920552" y="4732330"/>
              <a:ext cx="134912" cy="136830"/>
            </a:xfrm>
            <a:prstGeom prst="ellipse">
              <a:avLst/>
            </a:prstGeom>
            <a:solidFill>
              <a:srgbClr val="E20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28183" y="5524227"/>
            <a:ext cx="31053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1) PML : Programmable Macro Language. AVEVA 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프로그래밍 언어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32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49" name="내용 개체 틀 13"/>
          <p:cNvSpPr txBox="1">
            <a:spLocks/>
          </p:cNvSpPr>
          <p:nvPr/>
        </p:nvSpPr>
        <p:spPr>
          <a:xfrm>
            <a:off x="519949" y="1543784"/>
            <a:ext cx="8706971" cy="590995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 Report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Configuration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  </a:t>
            </a: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Configuration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File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경로 설정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Setup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(Configuration)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연결선 94"/>
          <p:cNvCxnSpPr/>
          <p:nvPr/>
        </p:nvCxnSpPr>
        <p:spPr>
          <a:xfrm>
            <a:off x="5745088" y="2433303"/>
            <a:ext cx="0" cy="1899807"/>
          </a:xfrm>
          <a:prstGeom prst="line">
            <a:avLst/>
          </a:prstGeom>
          <a:ln>
            <a:solidFill>
              <a:srgbClr val="4A7EB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내용 개체 틀 13"/>
          <p:cNvSpPr txBox="1">
            <a:spLocks/>
          </p:cNvSpPr>
          <p:nvPr/>
        </p:nvSpPr>
        <p:spPr>
          <a:xfrm>
            <a:off x="5683101" y="4329902"/>
            <a:ext cx="170303" cy="303478"/>
          </a:xfrm>
          <a:prstGeom prst="rect">
            <a:avLst/>
          </a:prstGeom>
        </p:spPr>
        <p:txBody>
          <a:bodyPr lIns="0" tIns="0" rIns="0" bIns="0" anchor="ctr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A7EB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A7EBB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>
            <a:off x="5745088" y="4709778"/>
            <a:ext cx="0" cy="1899807"/>
          </a:xfrm>
          <a:prstGeom prst="line">
            <a:avLst/>
          </a:prstGeom>
          <a:ln>
            <a:solidFill>
              <a:srgbClr val="4A7EB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437490"/>
              </p:ext>
            </p:extLst>
          </p:nvPr>
        </p:nvGraphicFramePr>
        <p:xfrm>
          <a:off x="6033119" y="2794135"/>
          <a:ext cx="3475891" cy="23638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S/N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내용</a:t>
                      </a: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고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Configuration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File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1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Configuration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File List 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Configuration Preview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Rule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Configuration Value Setting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132716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저장 및 종료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471766"/>
                  </a:ext>
                </a:extLst>
              </a:tr>
            </a:tbl>
          </a:graphicData>
        </a:graphic>
      </p:graphicFrame>
      <p:grpSp>
        <p:nvGrpSpPr>
          <p:cNvPr id="99" name="그룹 98"/>
          <p:cNvGrpSpPr/>
          <p:nvPr/>
        </p:nvGrpSpPr>
        <p:grpSpPr>
          <a:xfrm>
            <a:off x="408921" y="2376217"/>
            <a:ext cx="1303717" cy="286882"/>
            <a:chOff x="6151947" y="3489990"/>
            <a:chExt cx="1194043" cy="286882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1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개발 항목</a:t>
              </a:r>
            </a:p>
          </p:txBody>
        </p:sp>
        <p:sp>
          <p:nvSpPr>
            <p:cNvPr id="102" name="도넛 101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155575" y="2376217"/>
            <a:ext cx="1303717" cy="286882"/>
            <a:chOff x="6151947" y="3489990"/>
            <a:chExt cx="1194043" cy="286882"/>
          </a:xfrm>
        </p:grpSpPr>
        <p:sp>
          <p:nvSpPr>
            <p:cNvPr id="104" name="직사각형 10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상세 설명</a:t>
              </a:r>
            </a:p>
          </p:txBody>
        </p:sp>
        <p:sp>
          <p:nvSpPr>
            <p:cNvPr id="106" name="도넛 10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Rectangle 3"/>
          <p:cNvSpPr/>
          <p:nvPr/>
        </p:nvSpPr>
        <p:spPr>
          <a:xfrm>
            <a:off x="421917" y="2788839"/>
            <a:ext cx="5152869" cy="382074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44000" tIns="144000" rIns="144000" bIns="14400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GB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421916" y="2788839"/>
            <a:ext cx="1404723" cy="287338"/>
          </a:xfrm>
          <a:prstGeom prst="rect">
            <a:avLst/>
          </a:prstGeom>
          <a:solidFill>
            <a:srgbClr val="4F81BD"/>
          </a:solidFill>
          <a:ln w="9525" cmpd="sng">
            <a:noFill/>
          </a:ln>
          <a:effectLst/>
        </p:spPr>
        <p:txBody>
          <a:bodyPr lIns="84491" tIns="42245" rIns="84491" bIns="42245" anchor="ctr"/>
          <a:lstStyle>
            <a:defPPr>
              <a:defRPr lang="en-US"/>
            </a:defPPr>
            <a:lvl1pPr marL="0" indent="0" fontAlgn="auto" latinLnBrk="0">
              <a:spcBef>
                <a:spcPts val="0"/>
              </a:spcBef>
              <a:spcAft>
                <a:spcPts val="0"/>
              </a:spcAft>
              <a:defRPr kumimoji="0" sz="900" b="1" kern="0">
                <a:solidFill>
                  <a:prstClr val="black"/>
                </a:solidFill>
                <a:effectLst/>
                <a:latin typeface="+mj-ea"/>
                <a:ea typeface="+mj-ea"/>
              </a:defRPr>
            </a:lvl1pPr>
            <a:lvl2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2pPr>
            <a:lvl3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3pPr>
            <a:lvl4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4pPr>
            <a:lvl5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5pPr>
            <a:lvl6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6pPr>
            <a:lvl7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7pPr>
            <a:lvl8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8pPr>
            <a:lvl9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Setup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(3/3)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20"/>
          <a:stretch/>
        </p:blipFill>
        <p:spPr>
          <a:xfrm>
            <a:off x="648199" y="3115623"/>
            <a:ext cx="4684333" cy="304292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6" b="62"/>
          <a:stretch/>
        </p:blipFill>
        <p:spPr>
          <a:xfrm>
            <a:off x="648199" y="6149119"/>
            <a:ext cx="4684333" cy="376225"/>
          </a:xfrm>
          <a:prstGeom prst="rect">
            <a:avLst/>
          </a:prstGeom>
        </p:spPr>
      </p:pic>
      <p:sp>
        <p:nvSpPr>
          <p:cNvPr id="58" name="Rectangle 21">
            <a:extLst>
              <a:ext uri="{FF2B5EF4-FFF2-40B4-BE49-F238E27FC236}">
                <a16:creationId xmlns:a16="http://schemas.microsoft.com/office/drawing/2014/main" id="{B2E066D4-4DD1-4A1D-A363-8DC3CAACEDD2}"/>
              </a:ext>
            </a:extLst>
          </p:cNvPr>
          <p:cNvSpPr/>
          <p:nvPr/>
        </p:nvSpPr>
        <p:spPr>
          <a:xfrm>
            <a:off x="739700" y="3571659"/>
            <a:ext cx="4501332" cy="208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1" name="Rectangle 21">
            <a:extLst>
              <a:ext uri="{FF2B5EF4-FFF2-40B4-BE49-F238E27FC236}">
                <a16:creationId xmlns:a16="http://schemas.microsoft.com/office/drawing/2014/main" id="{B2E066D4-4DD1-4A1D-A363-8DC3CAACEDD2}"/>
              </a:ext>
            </a:extLst>
          </p:cNvPr>
          <p:cNvSpPr/>
          <p:nvPr/>
        </p:nvSpPr>
        <p:spPr>
          <a:xfrm>
            <a:off x="739700" y="3807713"/>
            <a:ext cx="4501332" cy="269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632520" y="3766940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B2E066D4-4DD1-4A1D-A363-8DC3CAACEDD2}"/>
              </a:ext>
            </a:extLst>
          </p:cNvPr>
          <p:cNvSpPr/>
          <p:nvPr/>
        </p:nvSpPr>
        <p:spPr>
          <a:xfrm>
            <a:off x="739700" y="4129447"/>
            <a:ext cx="1278492" cy="1096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632520" y="4077742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B2E066D4-4DD1-4A1D-A363-8DC3CAACEDD2}"/>
              </a:ext>
            </a:extLst>
          </p:cNvPr>
          <p:cNvSpPr/>
          <p:nvPr/>
        </p:nvSpPr>
        <p:spPr>
          <a:xfrm>
            <a:off x="2086799" y="4131199"/>
            <a:ext cx="3154232" cy="1094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2000672" y="4084258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Rectangle 21">
            <a:extLst>
              <a:ext uri="{FF2B5EF4-FFF2-40B4-BE49-F238E27FC236}">
                <a16:creationId xmlns:a16="http://schemas.microsoft.com/office/drawing/2014/main" id="{B2E066D4-4DD1-4A1D-A363-8DC3CAACEDD2}"/>
              </a:ext>
            </a:extLst>
          </p:cNvPr>
          <p:cNvSpPr/>
          <p:nvPr/>
        </p:nvSpPr>
        <p:spPr>
          <a:xfrm>
            <a:off x="2086798" y="5262118"/>
            <a:ext cx="3154233" cy="916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2026513" y="5192555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Rectangle 21">
            <a:extLst>
              <a:ext uri="{FF2B5EF4-FFF2-40B4-BE49-F238E27FC236}">
                <a16:creationId xmlns:a16="http://schemas.microsoft.com/office/drawing/2014/main" id="{B2E066D4-4DD1-4A1D-A363-8DC3CAACEDD2}"/>
              </a:ext>
            </a:extLst>
          </p:cNvPr>
          <p:cNvSpPr/>
          <p:nvPr/>
        </p:nvSpPr>
        <p:spPr>
          <a:xfrm>
            <a:off x="4171519" y="6236259"/>
            <a:ext cx="1009036" cy="188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4104063" y="6162251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632520" y="3493944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4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49" name="내용 개체 틀 13"/>
          <p:cNvSpPr txBox="1">
            <a:spLocks/>
          </p:cNvSpPr>
          <p:nvPr/>
        </p:nvSpPr>
        <p:spPr>
          <a:xfrm>
            <a:off x="519949" y="1543784"/>
            <a:ext cx="8706971" cy="590995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사용자가 선택한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Unit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 Rule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기준으로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Report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Report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 모듈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연결선 94"/>
          <p:cNvCxnSpPr/>
          <p:nvPr/>
        </p:nvCxnSpPr>
        <p:spPr>
          <a:xfrm>
            <a:off x="5745088" y="2433303"/>
            <a:ext cx="0" cy="1899807"/>
          </a:xfrm>
          <a:prstGeom prst="line">
            <a:avLst/>
          </a:prstGeom>
          <a:ln>
            <a:solidFill>
              <a:srgbClr val="4A7EB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내용 개체 틀 13"/>
          <p:cNvSpPr txBox="1">
            <a:spLocks/>
          </p:cNvSpPr>
          <p:nvPr/>
        </p:nvSpPr>
        <p:spPr>
          <a:xfrm>
            <a:off x="5683101" y="4329902"/>
            <a:ext cx="170303" cy="303478"/>
          </a:xfrm>
          <a:prstGeom prst="rect">
            <a:avLst/>
          </a:prstGeom>
        </p:spPr>
        <p:txBody>
          <a:bodyPr lIns="0" tIns="0" rIns="0" bIns="0" anchor="ctr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A7EB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A7EBB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>
            <a:off x="5745088" y="4709778"/>
            <a:ext cx="0" cy="1899807"/>
          </a:xfrm>
          <a:prstGeom prst="line">
            <a:avLst/>
          </a:prstGeom>
          <a:ln>
            <a:solidFill>
              <a:srgbClr val="4A7EB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525751"/>
              </p:ext>
            </p:extLst>
          </p:nvPr>
        </p:nvGraphicFramePr>
        <p:xfrm>
          <a:off x="6033119" y="2794135"/>
          <a:ext cx="3475891" cy="203179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S/N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내용</a:t>
                      </a: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고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대상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endParaRPr lang="en-US" altLang="ko-KR" sz="8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4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+mn-ea"/>
                        </a:rPr>
                        <a:t>Report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+mn-ea"/>
                        </a:rPr>
                        <a:t>생성 대상 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+mn-ea"/>
                        </a:rPr>
                        <a:t>QC Rule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endParaRPr lang="en-US" altLang="ko-KR" sz="8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1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Database Update</a:t>
                      </a:r>
                    </a:p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Admin User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가능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2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번에서 선택한 기준으로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637987"/>
                  </a:ext>
                </a:extLst>
              </a:tr>
              <a:tr h="332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종료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96684"/>
                  </a:ext>
                </a:extLst>
              </a:tr>
            </a:tbl>
          </a:graphicData>
        </a:graphic>
      </p:graphicFrame>
      <p:grpSp>
        <p:nvGrpSpPr>
          <p:cNvPr id="99" name="그룹 98"/>
          <p:cNvGrpSpPr/>
          <p:nvPr/>
        </p:nvGrpSpPr>
        <p:grpSpPr>
          <a:xfrm>
            <a:off x="408921" y="2376217"/>
            <a:ext cx="1303717" cy="286882"/>
            <a:chOff x="6151947" y="3489990"/>
            <a:chExt cx="1194043" cy="286882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1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개발 항목</a:t>
              </a:r>
            </a:p>
          </p:txBody>
        </p:sp>
        <p:sp>
          <p:nvSpPr>
            <p:cNvPr id="102" name="도넛 101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155575" y="2376217"/>
            <a:ext cx="1303717" cy="286882"/>
            <a:chOff x="6151947" y="3489990"/>
            <a:chExt cx="1194043" cy="286882"/>
          </a:xfrm>
        </p:grpSpPr>
        <p:sp>
          <p:nvSpPr>
            <p:cNvPr id="104" name="직사각형 103"/>
            <p:cNvSpPr/>
            <p:nvPr/>
          </p:nvSpPr>
          <p:spPr bwMode="auto">
            <a:xfrm>
              <a:off x="6151947" y="3489990"/>
              <a:ext cx="1194043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05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9571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상세 설명</a:t>
              </a:r>
            </a:p>
          </p:txBody>
        </p:sp>
        <p:sp>
          <p:nvSpPr>
            <p:cNvPr id="106" name="도넛 105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Rectangle 3"/>
          <p:cNvSpPr/>
          <p:nvPr/>
        </p:nvSpPr>
        <p:spPr>
          <a:xfrm>
            <a:off x="421917" y="2788839"/>
            <a:ext cx="5152869" cy="3820746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44000" tIns="144000" rIns="144000" bIns="14400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GB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421916" y="2788839"/>
            <a:ext cx="1404723" cy="287338"/>
          </a:xfrm>
          <a:prstGeom prst="rect">
            <a:avLst/>
          </a:prstGeom>
          <a:solidFill>
            <a:srgbClr val="4F81BD"/>
          </a:solidFill>
          <a:ln w="9525" cmpd="sng">
            <a:noFill/>
          </a:ln>
          <a:effectLst/>
        </p:spPr>
        <p:txBody>
          <a:bodyPr lIns="84491" tIns="42245" rIns="84491" bIns="42245" anchor="ctr"/>
          <a:lstStyle>
            <a:defPPr>
              <a:defRPr lang="en-US"/>
            </a:defPPr>
            <a:lvl1pPr marL="0" indent="0" fontAlgn="auto" latinLnBrk="0">
              <a:spcBef>
                <a:spcPts val="0"/>
              </a:spcBef>
              <a:spcAft>
                <a:spcPts val="0"/>
              </a:spcAft>
              <a:defRPr kumimoji="0" sz="900" b="1" kern="0">
                <a:solidFill>
                  <a:prstClr val="black"/>
                </a:solidFill>
                <a:effectLst/>
                <a:latin typeface="+mj-ea"/>
                <a:ea typeface="+mj-ea"/>
              </a:defRPr>
            </a:lvl1pPr>
            <a:lvl2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2pPr>
            <a:lvl3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3pPr>
            <a:lvl4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4pPr>
            <a:lvl5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5pPr>
            <a:lvl6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6pPr>
            <a:lvl7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7pPr>
            <a:lvl8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8pPr>
            <a:lvl9pPr indent="0">
              <a:defRPr sz="1100"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Report 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 모듈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9AD69AE-1064-5C56-3B82-F42C02124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72" y="3107868"/>
            <a:ext cx="3923614" cy="3401790"/>
          </a:xfrm>
          <a:prstGeom prst="rect">
            <a:avLst/>
          </a:prstGeom>
        </p:spPr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9BC5A622-5112-447F-8201-AA7E2928E60E}"/>
              </a:ext>
            </a:extLst>
          </p:cNvPr>
          <p:cNvSpPr/>
          <p:nvPr/>
        </p:nvSpPr>
        <p:spPr>
          <a:xfrm>
            <a:off x="1066265" y="3462302"/>
            <a:ext cx="1256221" cy="269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9BC5A622-5112-447F-8201-AA7E2928E60E}"/>
              </a:ext>
            </a:extLst>
          </p:cNvPr>
          <p:cNvSpPr/>
          <p:nvPr/>
        </p:nvSpPr>
        <p:spPr>
          <a:xfrm>
            <a:off x="2388099" y="3479331"/>
            <a:ext cx="2492893" cy="2680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BC5A622-5112-447F-8201-AA7E2928E60E}"/>
              </a:ext>
            </a:extLst>
          </p:cNvPr>
          <p:cNvSpPr/>
          <p:nvPr/>
        </p:nvSpPr>
        <p:spPr>
          <a:xfrm>
            <a:off x="3693792" y="6218571"/>
            <a:ext cx="564713" cy="201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1006573" y="3422254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2328406" y="3425326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3626336" y="6145833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9BC5A622-5112-447F-8201-AA7E2928E60E}"/>
              </a:ext>
            </a:extLst>
          </p:cNvPr>
          <p:cNvSpPr/>
          <p:nvPr/>
        </p:nvSpPr>
        <p:spPr>
          <a:xfrm>
            <a:off x="4293849" y="6216928"/>
            <a:ext cx="564713" cy="201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4265217" y="6145833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9BC5A622-5112-447F-8201-AA7E2928E60E}"/>
              </a:ext>
            </a:extLst>
          </p:cNvPr>
          <p:cNvSpPr/>
          <p:nvPr/>
        </p:nvSpPr>
        <p:spPr>
          <a:xfrm>
            <a:off x="1126154" y="6220881"/>
            <a:ext cx="564713" cy="201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B95097B-8DAD-4349-A410-CADF88F79650}"/>
              </a:ext>
            </a:extLst>
          </p:cNvPr>
          <p:cNvSpPr/>
          <p:nvPr/>
        </p:nvSpPr>
        <p:spPr>
          <a:xfrm>
            <a:off x="1058698" y="6140406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(3/3)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9FE7DB8-E7D7-E9AE-B52F-4CAB77D9C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873" y="6224381"/>
            <a:ext cx="419100" cy="2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4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일정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012673"/>
              </p:ext>
            </p:extLst>
          </p:nvPr>
        </p:nvGraphicFramePr>
        <p:xfrm>
          <a:off x="409578" y="1693009"/>
          <a:ext cx="9100182" cy="489217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2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82897861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27533722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536257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6407819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034931268"/>
                    </a:ext>
                  </a:extLst>
                </a:gridCol>
                <a:gridCol w="14146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948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S/N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’22.04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1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ko-KR" altLang="en-US" sz="9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마일스톤</a:t>
                      </a:r>
                      <a:endParaRPr lang="en-US" altLang="ko-KR" sz="900" b="1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1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4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착수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접수 및 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22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산정</a:t>
                      </a: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4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개발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7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실시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680015"/>
                  </a:ext>
                </a:extLst>
              </a:tr>
              <a:tr h="362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</a:t>
                      </a:r>
                      <a:endParaRPr lang="en-US" altLang="ko-KR" sz="900" b="1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검수 및 적용</a:t>
                      </a: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검수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44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b="1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62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적용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72000" marR="72000" marT="545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* 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적용 사업</a:t>
                      </a:r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PDMS : TUCF. E3D : LINE</a:t>
                      </a:r>
                      <a:b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*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적용 예정 사업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/>
                      </a:r>
                      <a:b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PDMS : AFEC, LECO</a:t>
                      </a:r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259937"/>
                  </a:ext>
                </a:extLst>
              </a:tr>
              <a:tr h="6720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</a:t>
                      </a:r>
                    </a:p>
                  </a:txBody>
                  <a:tcPr marL="7468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항목 적용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468" marT="7468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2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549366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408923" y="1308010"/>
            <a:ext cx="2489753" cy="286882"/>
            <a:chOff x="6151947" y="3489990"/>
            <a:chExt cx="2280304" cy="286882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6151947" y="3489990"/>
              <a:ext cx="2280304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28" name="TextBox 89"/>
            <p:cNvSpPr txBox="1">
              <a:spLocks noChangeArrowheads="1"/>
            </p:cNvSpPr>
            <p:nvPr/>
          </p:nvSpPr>
          <p:spPr bwMode="auto">
            <a:xfrm>
              <a:off x="6334985" y="3510320"/>
              <a:ext cx="203131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기간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: </a:t>
              </a: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‘22/05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~ </a:t>
              </a: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‘22/12 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(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총 </a:t>
              </a: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8</a:t>
              </a: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개월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)</a:t>
              </a:r>
            </a:p>
          </p:txBody>
        </p:sp>
        <p:sp>
          <p:nvSpPr>
            <p:cNvPr id="29" name="도넛 28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4" name="이등변 삼각형 73"/>
          <p:cNvSpPr/>
          <p:nvPr/>
        </p:nvSpPr>
        <p:spPr>
          <a:xfrm flipV="1">
            <a:off x="3062179" y="2761472"/>
            <a:ext cx="112458" cy="83388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736085" y="2447545"/>
            <a:ext cx="751946" cy="33855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0" marR="0" lvl="0" indent="0" algn="ctr" defTabSz="91422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endParaRPr kumimoji="0" lang="en-US" altLang="ko-KR" sz="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22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착수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662599" y="2548900"/>
            <a:ext cx="720849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0" marR="0" lvl="0" indent="0" algn="ctr" defTabSz="91422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중간보고 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373238" y="2552328"/>
            <a:ext cx="491340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0" marR="0" lvl="0" indent="0" algn="ctr" defTabSz="91422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개발착수</a:t>
            </a:r>
            <a:endParaRPr kumimoji="0" lang="ko-KR" altLang="en-US" sz="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 flipV="1">
            <a:off x="3562679" y="2750716"/>
            <a:ext cx="112458" cy="83388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이등변 삼각형 80"/>
          <p:cNvSpPr/>
          <p:nvPr/>
        </p:nvSpPr>
        <p:spPr>
          <a:xfrm flipV="1">
            <a:off x="5973003" y="2753711"/>
            <a:ext cx="112458" cy="83388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71228" y="2548900"/>
            <a:ext cx="610584" cy="21544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0" marR="0" lvl="0" indent="0" algn="ctr" defTabSz="91422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완료보고</a:t>
            </a:r>
          </a:p>
        </p:txBody>
      </p:sp>
      <p:sp>
        <p:nvSpPr>
          <p:cNvPr id="85" name="이등변 삼각형 84"/>
          <p:cNvSpPr/>
          <p:nvPr/>
        </p:nvSpPr>
        <p:spPr>
          <a:xfrm flipV="1">
            <a:off x="7820291" y="2745648"/>
            <a:ext cx="112458" cy="83388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70047" y="3048000"/>
            <a:ext cx="463326" cy="0"/>
          </a:xfrm>
          <a:prstGeom prst="line">
            <a:avLst/>
          </a:prstGeom>
          <a:ln w="28575">
            <a:solidFill>
              <a:srgbClr val="247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6773454" y="5091861"/>
            <a:ext cx="1001486" cy="0"/>
          </a:xfrm>
          <a:prstGeom prst="line">
            <a:avLst/>
          </a:prstGeom>
          <a:ln w="28575">
            <a:solidFill>
              <a:srgbClr val="FF8D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503777" y="3448540"/>
            <a:ext cx="921144" cy="12311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22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2769793" y="3633862"/>
            <a:ext cx="39806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803490" y="4567813"/>
            <a:ext cx="905773" cy="0"/>
          </a:xfrm>
          <a:prstGeom prst="line">
            <a:avLst/>
          </a:prstGeom>
          <a:ln w="28575">
            <a:solidFill>
              <a:srgbClr val="7B9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561495" y="4094736"/>
            <a:ext cx="3455680" cy="0"/>
          </a:xfrm>
          <a:prstGeom prst="line">
            <a:avLst/>
          </a:prstGeom>
          <a:ln w="28575">
            <a:solidFill>
              <a:srgbClr val="7B9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542247" y="3912918"/>
            <a:ext cx="1234844" cy="12311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914228">
              <a:defRPr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개발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03490" y="4333503"/>
            <a:ext cx="83910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914228">
              <a:defRPr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통합테스트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7024795" y="5610572"/>
            <a:ext cx="1046647" cy="0"/>
          </a:xfrm>
          <a:prstGeom prst="line">
            <a:avLst/>
          </a:prstGeom>
          <a:ln w="28575">
            <a:solidFill>
              <a:srgbClr val="FF8D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221479" y="6102362"/>
            <a:ext cx="3400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60927" y="6154727"/>
            <a:ext cx="839105" cy="12311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914228">
              <a:defRPr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보안적용계획서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7283180" y="6039590"/>
            <a:ext cx="39716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62207" y="6076152"/>
            <a:ext cx="839105" cy="12311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914228">
              <a:defRPr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소스코드점검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7289488" y="6273935"/>
            <a:ext cx="541925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95177" y="6319102"/>
            <a:ext cx="839105" cy="12311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914228">
              <a:defRPr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보안적용결과서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871425" y="2844860"/>
            <a:ext cx="0" cy="3629808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624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추진 조직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071954" y="2972730"/>
            <a:ext cx="1855437" cy="3732543"/>
          </a:xfrm>
          <a:prstGeom prst="roundRect">
            <a:avLst>
              <a:gd name="adj" fmla="val 3157"/>
            </a:avLst>
          </a:prstGeom>
          <a:noFill/>
          <a:ln w="12700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wrap="non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1" lang="en-US" altLang="ko-KR" sz="900" b="0" i="0" u="none" strike="noStrike" kern="0" cap="none" spc="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4050379" y="2972730"/>
            <a:ext cx="1686761" cy="3732543"/>
          </a:xfrm>
          <a:prstGeom prst="roundRect">
            <a:avLst>
              <a:gd name="adj" fmla="val 3157"/>
            </a:avLst>
          </a:prstGeom>
          <a:noFill/>
          <a:ln w="12700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wrap="non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1" lang="en-US" altLang="ko-KR" sz="500" b="0" i="0" u="none" strike="noStrike" kern="0" cap="none" spc="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900" b="0" i="0" u="none" strike="noStrike" kern="0" cap="none" spc="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9" name="Group 9"/>
          <p:cNvGrpSpPr>
            <a:grpSpLocks/>
          </p:cNvGrpSpPr>
          <p:nvPr/>
        </p:nvGrpSpPr>
        <p:grpSpPr bwMode="auto">
          <a:xfrm>
            <a:off x="3683461" y="1288571"/>
            <a:ext cx="2374439" cy="330502"/>
            <a:chOff x="1890" y="912"/>
            <a:chExt cx="1831" cy="558"/>
          </a:xfrm>
        </p:grpSpPr>
        <p:sp>
          <p:nvSpPr>
            <p:cNvPr id="50" name="Freeform 10"/>
            <p:cNvSpPr>
              <a:spLocks/>
            </p:cNvSpPr>
            <p:nvPr/>
          </p:nvSpPr>
          <p:spPr bwMode="gray">
            <a:xfrm>
              <a:off x="1998" y="1332"/>
              <a:ext cx="1615" cy="138"/>
            </a:xfrm>
            <a:custGeom>
              <a:avLst/>
              <a:gdLst>
                <a:gd name="T0" fmla="*/ 1615 w 1120"/>
                <a:gd name="T1" fmla="*/ 138 h 252"/>
                <a:gd name="T2" fmla="*/ 1609 w 1120"/>
                <a:gd name="T3" fmla="*/ 137 h 252"/>
                <a:gd name="T4" fmla="*/ 1586 w 1120"/>
                <a:gd name="T5" fmla="*/ 135 h 252"/>
                <a:gd name="T6" fmla="*/ 1549 w 1120"/>
                <a:gd name="T7" fmla="*/ 131 h 252"/>
                <a:gd name="T8" fmla="*/ 1497 w 1120"/>
                <a:gd name="T9" fmla="*/ 127 h 252"/>
                <a:gd name="T10" fmla="*/ 1430 w 1120"/>
                <a:gd name="T11" fmla="*/ 122 h 252"/>
                <a:gd name="T12" fmla="*/ 1353 w 1120"/>
                <a:gd name="T13" fmla="*/ 116 h 252"/>
                <a:gd name="T14" fmla="*/ 1263 w 1120"/>
                <a:gd name="T15" fmla="*/ 112 h 252"/>
                <a:gd name="T16" fmla="*/ 1162 w 1120"/>
                <a:gd name="T17" fmla="*/ 107 h 252"/>
                <a:gd name="T18" fmla="*/ 1053 w 1120"/>
                <a:gd name="T19" fmla="*/ 104 h 252"/>
                <a:gd name="T20" fmla="*/ 932 w 1120"/>
                <a:gd name="T21" fmla="*/ 101 h 252"/>
                <a:gd name="T22" fmla="*/ 802 w 1120"/>
                <a:gd name="T23" fmla="*/ 101 h 252"/>
                <a:gd name="T24" fmla="*/ 672 w 1120"/>
                <a:gd name="T25" fmla="*/ 101 h 252"/>
                <a:gd name="T26" fmla="*/ 554 w 1120"/>
                <a:gd name="T27" fmla="*/ 104 h 252"/>
                <a:gd name="T28" fmla="*/ 444 w 1120"/>
                <a:gd name="T29" fmla="*/ 107 h 252"/>
                <a:gd name="T30" fmla="*/ 343 w 1120"/>
                <a:gd name="T31" fmla="*/ 112 h 252"/>
                <a:gd name="T32" fmla="*/ 257 w 1120"/>
                <a:gd name="T33" fmla="*/ 116 h 252"/>
                <a:gd name="T34" fmla="*/ 182 w 1120"/>
                <a:gd name="T35" fmla="*/ 122 h 252"/>
                <a:gd name="T36" fmla="*/ 118 w 1120"/>
                <a:gd name="T37" fmla="*/ 127 h 252"/>
                <a:gd name="T38" fmla="*/ 66 w 1120"/>
                <a:gd name="T39" fmla="*/ 131 h 252"/>
                <a:gd name="T40" fmla="*/ 29 w 1120"/>
                <a:gd name="T41" fmla="*/ 135 h 252"/>
                <a:gd name="T42" fmla="*/ 9 w 1120"/>
                <a:gd name="T43" fmla="*/ 137 h 252"/>
                <a:gd name="T44" fmla="*/ 0 w 1120"/>
                <a:gd name="T45" fmla="*/ 138 h 252"/>
                <a:gd name="T46" fmla="*/ 0 w 1120"/>
                <a:gd name="T47" fmla="*/ 34 h 252"/>
                <a:gd name="T48" fmla="*/ 808 w 1120"/>
                <a:gd name="T49" fmla="*/ 0 h 252"/>
                <a:gd name="T50" fmla="*/ 1615 w 1120"/>
                <a:gd name="T51" fmla="*/ 34 h 252"/>
                <a:gd name="T52" fmla="*/ 1615 w 1120"/>
                <a:gd name="T53" fmla="*/ 138 h 252"/>
                <a:gd name="T54" fmla="*/ 1615 w 1120"/>
                <a:gd name="T55" fmla="*/ 13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Rectangle 11"/>
            <p:cNvSpPr>
              <a:spLocks noChangeArrowheads="1"/>
            </p:cNvSpPr>
            <p:nvPr/>
          </p:nvSpPr>
          <p:spPr bwMode="gray">
            <a:xfrm>
              <a:off x="1890" y="912"/>
              <a:ext cx="1831" cy="495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TFT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247141" y="2880000"/>
            <a:ext cx="1526422" cy="348318"/>
            <a:chOff x="2273573" y="2528732"/>
            <a:chExt cx="1526422" cy="446088"/>
          </a:xfrm>
        </p:grpSpPr>
        <p:sp>
          <p:nvSpPr>
            <p:cNvPr id="54" name="Freeform 4"/>
            <p:cNvSpPr>
              <a:spLocks/>
            </p:cNvSpPr>
            <p:nvPr/>
          </p:nvSpPr>
          <p:spPr bwMode="gray">
            <a:xfrm>
              <a:off x="2363674" y="2824007"/>
              <a:ext cx="1346219" cy="150813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Rectangle 5"/>
            <p:cNvSpPr>
              <a:spLocks noChangeArrowheads="1"/>
            </p:cNvSpPr>
            <p:nvPr/>
          </p:nvSpPr>
          <p:spPr bwMode="gray">
            <a:xfrm>
              <a:off x="2273573" y="2528732"/>
              <a:ext cx="1526422" cy="381000"/>
            </a:xfrm>
            <a:prstGeom prst="rect">
              <a:avLst/>
            </a:prstGeom>
            <a:solidFill>
              <a:srgbClr val="409696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엔지니어링사업부</a:t>
              </a:r>
              <a:endPara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163494" y="2880000"/>
            <a:ext cx="1526422" cy="348318"/>
            <a:chOff x="2273573" y="2528732"/>
            <a:chExt cx="1526422" cy="446088"/>
          </a:xfrm>
        </p:grpSpPr>
        <p:sp>
          <p:nvSpPr>
            <p:cNvPr id="60" name="Freeform 4"/>
            <p:cNvSpPr>
              <a:spLocks/>
            </p:cNvSpPr>
            <p:nvPr/>
          </p:nvSpPr>
          <p:spPr bwMode="gray">
            <a:xfrm>
              <a:off x="2363674" y="2824007"/>
              <a:ext cx="1346219" cy="150813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Rectangle 5"/>
            <p:cNvSpPr>
              <a:spLocks noChangeArrowheads="1"/>
            </p:cNvSpPr>
            <p:nvPr/>
          </p:nvSpPr>
          <p:spPr bwMode="gray">
            <a:xfrm>
              <a:off x="2273573" y="2528732"/>
              <a:ext cx="1526422" cy="381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스마트기술센터</a:t>
              </a:r>
              <a:endPara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8" name="Text Box 2"/>
          <p:cNvSpPr txBox="1">
            <a:spLocks noChangeArrowheads="1"/>
          </p:cNvSpPr>
          <p:nvPr/>
        </p:nvSpPr>
        <p:spPr bwMode="auto">
          <a:xfrm>
            <a:off x="2042710" y="3310944"/>
            <a:ext cx="1935283" cy="165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 </a:t>
            </a: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플랜트배관설계팀 </a:t>
            </a:r>
            <a:r>
              <a:rPr kumimoji="1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3</a:t>
            </a: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명</a:t>
            </a:r>
            <a:endParaRPr kumimoji="1" lang="en-US" altLang="ko-KR" sz="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- 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전태우 책임</a:t>
            </a:r>
            <a:endParaRPr kumimoji="1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- 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정종현 책임 </a:t>
            </a:r>
            <a:endParaRPr kumimoji="1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- 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차민서 책임</a:t>
            </a:r>
            <a:endParaRPr kumimoji="1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304953" y="5427562"/>
            <a:ext cx="1394017" cy="2342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주요 역무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Freeform 28"/>
          <p:cNvSpPr>
            <a:spLocks/>
          </p:cNvSpPr>
          <p:nvPr/>
        </p:nvSpPr>
        <p:spPr bwMode="auto">
          <a:xfrm>
            <a:off x="2226567" y="5242899"/>
            <a:ext cx="1537842" cy="152056"/>
          </a:xfrm>
          <a:custGeom>
            <a:avLst/>
            <a:gdLst>
              <a:gd name="T0" fmla="*/ 0 w 712"/>
              <a:gd name="T1" fmla="*/ 2 h 64"/>
              <a:gd name="T2" fmla="*/ 298 w 712"/>
              <a:gd name="T3" fmla="*/ 2 h 64"/>
              <a:gd name="T4" fmla="*/ 360 w 712"/>
              <a:gd name="T5" fmla="*/ 64 h 64"/>
              <a:gd name="T6" fmla="*/ 426 w 712"/>
              <a:gd name="T7" fmla="*/ 0 h 64"/>
              <a:gd name="T8" fmla="*/ 712 w 712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2" h="64">
                <a:moveTo>
                  <a:pt x="0" y="2"/>
                </a:moveTo>
                <a:lnTo>
                  <a:pt x="298" y="2"/>
                </a:lnTo>
                <a:lnTo>
                  <a:pt x="360" y="64"/>
                </a:lnTo>
                <a:lnTo>
                  <a:pt x="426" y="0"/>
                </a:lnTo>
                <a:lnTo>
                  <a:pt x="712" y="0"/>
                </a:ln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  <a:effectLst>
            <a:outerShdw blurRad="38100" dist="25400" dir="27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cs typeface="+mn-cs"/>
            </a:endParaRPr>
          </a:p>
        </p:txBody>
      </p:sp>
      <p:sp>
        <p:nvSpPr>
          <p:cNvPr id="94" name="Text Box 2"/>
          <p:cNvSpPr txBox="1">
            <a:spLocks noChangeArrowheads="1"/>
          </p:cNvSpPr>
          <p:nvPr/>
        </p:nvSpPr>
        <p:spPr bwMode="auto">
          <a:xfrm>
            <a:off x="2110568" y="5681292"/>
            <a:ext cx="2055376" cy="10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9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9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요구사항 도출 및 검수 </a:t>
            </a:r>
            <a:endParaRPr kumimoji="1" lang="en-US" altLang="ko-KR" sz="900" b="1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9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9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9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 요구사항 취합</a:t>
            </a:r>
            <a:endParaRPr kumimoji="1" lang="en-US" altLang="ko-KR" sz="9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 </a:t>
            </a:r>
            <a:r>
              <a:rPr kumimoji="1" lang="ko-KR" altLang="en-US" sz="9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기능 검토</a:t>
            </a:r>
            <a:endParaRPr kumimoji="1" lang="en-US" altLang="ko-KR" sz="9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 Pilot Project </a:t>
            </a:r>
            <a:r>
              <a:rPr kumimoji="1" lang="ko-KR" altLang="en-US" sz="9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</a:t>
            </a:r>
            <a:endParaRPr kumimoji="1" lang="en-US" altLang="ko-KR" sz="9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 </a:t>
            </a:r>
            <a:r>
              <a:rPr kumimoji="1" lang="ko-KR" altLang="en-US" sz="9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적용 방안 수립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0" name="AutoShape 19"/>
          <p:cNvCxnSpPr>
            <a:cxnSpLocks noChangeShapeType="1"/>
            <a:stCxn id="51" idx="2"/>
            <a:endCxn id="62" idx="0"/>
          </p:cNvCxnSpPr>
          <p:nvPr/>
        </p:nvCxnSpPr>
        <p:spPr bwMode="auto">
          <a:xfrm rot="16200000" flipH="1">
            <a:off x="4249572" y="2202867"/>
            <a:ext cx="1298242" cy="5602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Text Box 2"/>
          <p:cNvSpPr txBox="1">
            <a:spLocks noChangeArrowheads="1"/>
          </p:cNvSpPr>
          <p:nvPr/>
        </p:nvSpPr>
        <p:spPr bwMode="auto">
          <a:xfrm>
            <a:off x="4014085" y="3294318"/>
            <a:ext cx="1759348" cy="165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▶ </a:t>
            </a: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스마트플랫폼팀 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2</a:t>
            </a: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명</a:t>
            </a:r>
            <a:endParaRPr kumimoji="1" lang="en-US" altLang="ko-KR" sz="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- </a:t>
            </a:r>
            <a:r>
              <a:rPr kumimoji="1" lang="ko-KR" alt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황규민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책임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최홍재 매니저     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201732" y="5427562"/>
            <a:ext cx="1394017" cy="2342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주요 역무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Freeform 28"/>
          <p:cNvSpPr>
            <a:spLocks/>
          </p:cNvSpPr>
          <p:nvPr/>
        </p:nvSpPr>
        <p:spPr bwMode="auto">
          <a:xfrm>
            <a:off x="4123346" y="5234586"/>
            <a:ext cx="1537842" cy="152056"/>
          </a:xfrm>
          <a:custGeom>
            <a:avLst/>
            <a:gdLst>
              <a:gd name="T0" fmla="*/ 0 w 712"/>
              <a:gd name="T1" fmla="*/ 2 h 64"/>
              <a:gd name="T2" fmla="*/ 298 w 712"/>
              <a:gd name="T3" fmla="*/ 2 h 64"/>
              <a:gd name="T4" fmla="*/ 360 w 712"/>
              <a:gd name="T5" fmla="*/ 64 h 64"/>
              <a:gd name="T6" fmla="*/ 426 w 712"/>
              <a:gd name="T7" fmla="*/ 0 h 64"/>
              <a:gd name="T8" fmla="*/ 712 w 712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2" h="64">
                <a:moveTo>
                  <a:pt x="0" y="2"/>
                </a:moveTo>
                <a:lnTo>
                  <a:pt x="298" y="2"/>
                </a:lnTo>
                <a:lnTo>
                  <a:pt x="360" y="64"/>
                </a:lnTo>
                <a:lnTo>
                  <a:pt x="426" y="0"/>
                </a:lnTo>
                <a:lnTo>
                  <a:pt x="712" y="0"/>
                </a:ln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  <a:effectLst>
            <a:outerShdw blurRad="38100" dist="25400" dir="27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cs typeface="+mn-cs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630446" y="1626443"/>
            <a:ext cx="1322554" cy="972622"/>
            <a:chOff x="777730" y="1349737"/>
            <a:chExt cx="1003738" cy="983321"/>
          </a:xfrm>
        </p:grpSpPr>
        <p:grpSp>
          <p:nvGrpSpPr>
            <p:cNvPr id="113" name="그룹 112"/>
            <p:cNvGrpSpPr/>
            <p:nvPr/>
          </p:nvGrpSpPr>
          <p:grpSpPr>
            <a:xfrm>
              <a:off x="824820" y="1373379"/>
              <a:ext cx="898472" cy="959679"/>
              <a:chOff x="368259" y="1228386"/>
              <a:chExt cx="349200" cy="692407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368259" y="1302719"/>
                <a:ext cx="349200" cy="618074"/>
              </a:xfrm>
              <a:prstGeom prst="rect">
                <a:avLst/>
              </a:prstGeom>
              <a:solidFill>
                <a:srgbClr val="EAEAE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57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9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현대하모니 M" pitchFamily="18" charset="-127"/>
                  <a:ea typeface="현대하모니 M" pitchFamily="18" charset="-127"/>
                  <a:cs typeface="Arial" pitchFamily="34" charset="0"/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368259" y="1228386"/>
                <a:ext cx="349200" cy="135747"/>
              </a:xfrm>
              <a:prstGeom prst="rect">
                <a:avLst/>
              </a:prstGeom>
              <a:solidFill>
                <a:srgbClr val="2EA3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57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9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현대하모니 M" pitchFamily="18" charset="-127"/>
                  <a:ea typeface="현대하모니 M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114" name="직사각형 113"/>
            <p:cNvSpPr/>
            <p:nvPr/>
          </p:nvSpPr>
          <p:spPr>
            <a:xfrm>
              <a:off x="984486" y="1349737"/>
              <a:ext cx="396849" cy="23337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총 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7</a:t>
              </a:r>
              <a:r>
                <a:rPr kumimoji="0" lang="ko-KR" altLang="en-US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명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77730" y="1696732"/>
              <a:ext cx="1003738" cy="4667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스마트기술센터</a:t>
              </a:r>
              <a:r>
                <a:rPr kumimoji="0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: </a:t>
              </a: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r>
                <a:rPr kumimoji="0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명</a:t>
              </a:r>
              <a:endPara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엔지니어링사업부 </a:t>
              </a:r>
              <a:r>
                <a:rPr kumimoji="0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 3</a:t>
              </a:r>
              <a:r>
                <a:rPr kumimoji="0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명</a:t>
              </a:r>
              <a:endPara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개발사 </a:t>
              </a:r>
              <a:r>
                <a:rPr kumimoji="0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 2</a:t>
              </a:r>
              <a:r>
                <a:rPr kumimoji="0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명</a:t>
              </a:r>
              <a:endPara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0" name="내용 개체 틀 13"/>
          <p:cNvSpPr txBox="1">
            <a:spLocks/>
          </p:cNvSpPr>
          <p:nvPr/>
        </p:nvSpPr>
        <p:spPr>
          <a:xfrm>
            <a:off x="377129" y="1219127"/>
            <a:ext cx="3429609" cy="689968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TFT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구성 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비상근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TFT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 기간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‘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22/05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 ‘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22/12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약 </a:t>
            </a:r>
            <a:r>
              <a:rPr lang="en-US" altLang="ko-KR" sz="1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개월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AutoShape 19"/>
          <p:cNvCxnSpPr>
            <a:cxnSpLocks noChangeShapeType="1"/>
            <a:endCxn id="55" idx="0"/>
          </p:cNvCxnSpPr>
          <p:nvPr/>
        </p:nvCxnSpPr>
        <p:spPr bwMode="auto">
          <a:xfrm rot="10800000" flipV="1">
            <a:off x="3010352" y="2640390"/>
            <a:ext cx="1911982" cy="239610"/>
          </a:xfrm>
          <a:prstGeom prst="bentConnector2">
            <a:avLst/>
          </a:prstGeom>
          <a:noFill/>
          <a:ln w="9525">
            <a:solidFill>
              <a:srgbClr val="808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모서리가 둥근 직사각형 36"/>
          <p:cNvSpPr/>
          <p:nvPr/>
        </p:nvSpPr>
        <p:spPr bwMode="auto">
          <a:xfrm>
            <a:off x="5874625" y="2970315"/>
            <a:ext cx="1686761" cy="3732543"/>
          </a:xfrm>
          <a:prstGeom prst="roundRect">
            <a:avLst>
              <a:gd name="adj" fmla="val 3157"/>
            </a:avLst>
          </a:prstGeom>
          <a:noFill/>
          <a:ln w="12700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wrap="non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kumimoji="1" lang="en-US" altLang="ko-KR" sz="500" b="0" i="0" u="none" strike="noStrike" kern="0" cap="none" spc="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900" b="0" i="0" u="none" strike="noStrike" kern="0" cap="none" spc="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987740" y="2877585"/>
            <a:ext cx="1526422" cy="348318"/>
            <a:chOff x="2273573" y="2528732"/>
            <a:chExt cx="1526422" cy="446088"/>
          </a:xfrm>
        </p:grpSpPr>
        <p:sp>
          <p:nvSpPr>
            <p:cNvPr id="40" name="Freeform 4"/>
            <p:cNvSpPr>
              <a:spLocks/>
            </p:cNvSpPr>
            <p:nvPr/>
          </p:nvSpPr>
          <p:spPr bwMode="gray">
            <a:xfrm>
              <a:off x="2363674" y="2824007"/>
              <a:ext cx="1346219" cy="150813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2273573" y="2528732"/>
              <a:ext cx="1526422" cy="381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57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개발사</a:t>
              </a:r>
              <a:endPara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5838331" y="3291903"/>
            <a:ext cx="1759348" cy="165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▶ </a:t>
            </a:r>
            <a:r>
              <a:rPr kumimoji="1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3JCNS : 2</a:t>
            </a: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명</a:t>
            </a:r>
            <a:endParaRPr kumimoji="1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과제 담당 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PM</a:t>
            </a: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개발자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025978" y="5425147"/>
            <a:ext cx="1394017" cy="2342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주요 역무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Freeform 28"/>
          <p:cNvSpPr>
            <a:spLocks/>
          </p:cNvSpPr>
          <p:nvPr/>
        </p:nvSpPr>
        <p:spPr bwMode="auto">
          <a:xfrm>
            <a:off x="5947592" y="5232171"/>
            <a:ext cx="1537842" cy="152056"/>
          </a:xfrm>
          <a:custGeom>
            <a:avLst/>
            <a:gdLst>
              <a:gd name="T0" fmla="*/ 0 w 712"/>
              <a:gd name="T1" fmla="*/ 2 h 64"/>
              <a:gd name="T2" fmla="*/ 298 w 712"/>
              <a:gd name="T3" fmla="*/ 2 h 64"/>
              <a:gd name="T4" fmla="*/ 360 w 712"/>
              <a:gd name="T5" fmla="*/ 64 h 64"/>
              <a:gd name="T6" fmla="*/ 426 w 712"/>
              <a:gd name="T7" fmla="*/ 0 h 64"/>
              <a:gd name="T8" fmla="*/ 712 w 712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2" h="64">
                <a:moveTo>
                  <a:pt x="0" y="2"/>
                </a:moveTo>
                <a:lnTo>
                  <a:pt x="298" y="2"/>
                </a:lnTo>
                <a:lnTo>
                  <a:pt x="360" y="64"/>
                </a:lnTo>
                <a:lnTo>
                  <a:pt x="426" y="0"/>
                </a:lnTo>
                <a:lnTo>
                  <a:pt x="712" y="0"/>
                </a:lnTo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  <a:effectLst>
            <a:outerShdw blurRad="38100" dist="25400" dir="27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cs typeface="+mn-cs"/>
            </a:endParaRPr>
          </a:p>
        </p:txBody>
      </p:sp>
      <p:sp>
        <p:nvSpPr>
          <p:cNvPr id="46" name="Text Box 2"/>
          <p:cNvSpPr txBox="1">
            <a:spLocks noChangeArrowheads="1"/>
          </p:cNvSpPr>
          <p:nvPr/>
        </p:nvSpPr>
        <p:spPr bwMode="auto">
          <a:xfrm>
            <a:off x="5919384" y="5662692"/>
            <a:ext cx="1868524" cy="10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8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개발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설계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개발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테스트 및 보완</a:t>
            </a:r>
            <a:endParaRPr kumimoji="1" lang="ko-KR" altLang="en-US" sz="8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AutoShape 19"/>
          <p:cNvCxnSpPr>
            <a:cxnSpLocks noChangeShapeType="1"/>
            <a:endCxn id="42" idx="0"/>
          </p:cNvCxnSpPr>
          <p:nvPr/>
        </p:nvCxnSpPr>
        <p:spPr bwMode="auto">
          <a:xfrm>
            <a:off x="4922334" y="2639984"/>
            <a:ext cx="1828617" cy="237601"/>
          </a:xfrm>
          <a:prstGeom prst="bentConnector2">
            <a:avLst/>
          </a:prstGeom>
          <a:noFill/>
          <a:ln w="9525">
            <a:solidFill>
              <a:srgbClr val="808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4109635" y="5678876"/>
            <a:ext cx="1868524" cy="10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TFT </a:t>
            </a:r>
            <a:r>
              <a:rPr kumimoji="1" lang="ko-KR" altLang="en-US" sz="8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 주관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1" lang="en-US" altLang="ko-KR" sz="8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</a:t>
            </a:r>
            <a:r>
              <a:rPr kumimoji="1" lang="en-US" altLang="ko-KR" sz="8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Coordination </a:t>
            </a:r>
            <a:r>
              <a:rPr kumimoji="1" lang="ko-KR" altLang="en-US" sz="8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 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1" lang="ko-KR" altLang="en-US" sz="8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개선계획 </a:t>
            </a: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수립</a:t>
            </a:r>
            <a:endParaRPr kumimoji="1" lang="en-US" altLang="ko-KR" sz="800" b="0" i="0" u="none" strike="noStrike" kern="0" cap="none" spc="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- </a:t>
            </a: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요구사항 검토 </a:t>
            </a:r>
            <a:endParaRPr kumimoji="1" lang="ko-KR" altLang="en-US" sz="8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1" lang="en-US" altLang="ko-KR" sz="8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분석 설계</a:t>
            </a:r>
            <a:endParaRPr kumimoji="1" lang="en-US" altLang="ko-KR" sz="800" b="0" i="0" u="none" strike="noStrike" kern="0" cap="none" spc="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- </a:t>
            </a:r>
            <a:r>
              <a:rPr kumimoji="1" lang="ko-KR" altLang="en-US" sz="8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결과보고</a:t>
            </a:r>
            <a:endParaRPr kumimoji="1" lang="ko-KR" altLang="en-US" sz="800" b="0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621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Ⅲ.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기대효과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446843"/>
              </p:ext>
            </p:extLst>
          </p:nvPr>
        </p:nvGraphicFramePr>
        <p:xfrm>
          <a:off x="1262722" y="3454572"/>
          <a:ext cx="1637175" cy="688955"/>
        </p:xfrm>
        <a:graphic>
          <a:graphicData uri="http://schemas.openxmlformats.org/drawingml/2006/table">
            <a:tbl>
              <a:tblPr firstRow="1" bandRow="1"/>
              <a:tblGrid>
                <a:gridCol w="163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89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3D Model 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품질 및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시공성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확보</a:t>
                      </a:r>
                    </a:p>
                  </a:txBody>
                  <a:tcPr marL="117234" marR="74443" marT="37222" marB="37222" anchor="ctr">
                    <a:lnL w="9525" cap="flat" cmpd="sng" algn="ctr">
                      <a:solidFill>
                        <a:srgbClr val="5B9BD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내용 개체 틀 13"/>
          <p:cNvSpPr txBox="1">
            <a:spLocks/>
          </p:cNvSpPr>
          <p:nvPr/>
        </p:nvSpPr>
        <p:spPr>
          <a:xfrm>
            <a:off x="584556" y="2100980"/>
            <a:ext cx="8079078" cy="925250"/>
          </a:xfrm>
          <a:prstGeom prst="rect">
            <a:avLst/>
          </a:prstGeom>
        </p:spPr>
        <p:txBody>
          <a:bodyPr lIns="66462" rIns="66462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021" marR="0" lvl="0" indent="-211021" algn="l" defTabSz="914228" rtl="0" eaLnBrk="1" fontAlgn="auto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3D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기반의 검토로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설계 시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발생할 수 있는 오류를 정확하게 파악하여 </a:t>
            </a:r>
            <a:r>
              <a:rPr lang="ko-KR" altLang="en-US" sz="10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재시공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사전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예방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→ 3D Model </a:t>
            </a:r>
            <a:r>
              <a:rPr kumimoji="0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품질 및 </a:t>
            </a:r>
            <a:r>
              <a:rPr kumimoji="0" lang="ko-KR" altLang="en-US" sz="10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시공성</a:t>
            </a:r>
            <a:r>
              <a:rPr kumimoji="0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확보</a:t>
            </a:r>
            <a:endParaRPr kumimoji="0" lang="en-US" altLang="ko-KR" sz="10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11021" marR="0" lvl="0" indent="-211021" algn="l" defTabSz="914228" rtl="0" eaLnBrk="1" fontAlgn="auto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시스템을 통한 반복 업무 대체로 내부검토 역무 및 재확인 절차 감소 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→ </a:t>
            </a:r>
            <a:r>
              <a:rPr kumimoji="0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검토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 효율성 증대</a:t>
            </a:r>
            <a:endParaRPr kumimoji="0" lang="en-US" altLang="ko-KR" sz="10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11021" marR="0" lvl="0" indent="-211021" algn="l" defTabSz="914228" rtl="0" eaLnBrk="1" fontAlgn="auto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단순 검토 업무 대신 고부가가치 활동에 집중할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 있는 환경 마련 및 효율적인 인력 운영 가능 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→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인력 활용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최대화 </a:t>
            </a:r>
            <a:endParaRPr kumimoji="0" lang="en-US" altLang="ko-KR" sz="10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11021" marR="0" lvl="0" indent="-211021" algn="l" defTabSz="914228" rtl="0" eaLnBrk="1" fontAlgn="auto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endParaRPr kumimoji="0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72" name="Text Box 85"/>
          <p:cNvSpPr txBox="1">
            <a:spLocks noChangeArrowheads="1"/>
          </p:cNvSpPr>
          <p:nvPr/>
        </p:nvSpPr>
        <p:spPr bwMode="auto">
          <a:xfrm>
            <a:off x="584556" y="1559323"/>
            <a:ext cx="8192992" cy="34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vl="0" algn="ctr" latinLnBrk="0">
              <a:defRPr sz="2400" b="1" kern="0" spc="-4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pPr defTabSz="843924">
              <a:defRPr/>
            </a:pPr>
            <a:r>
              <a:rPr lang="ko-KR" altLang="en-US" sz="2215" b="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“</a:t>
            </a:r>
            <a:r>
              <a:rPr lang="en-US" altLang="ko-KR" sz="2215" b="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3D </a:t>
            </a:r>
            <a:r>
              <a:rPr lang="ko-KR" altLang="en-US" sz="2215" b="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기반의 </a:t>
            </a:r>
            <a:r>
              <a:rPr lang="ko-KR" altLang="en-US" sz="2215" b="0" dirty="0" smtClean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설계 검토 </a:t>
            </a:r>
            <a:r>
              <a:rPr lang="ko-KR" altLang="en-US" sz="2215" b="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업무프로세스 개선” </a:t>
            </a:r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161076"/>
              </p:ext>
            </p:extLst>
          </p:nvPr>
        </p:nvGraphicFramePr>
        <p:xfrm>
          <a:off x="3579495" y="3454572"/>
          <a:ext cx="1637175" cy="688955"/>
        </p:xfrm>
        <a:graphic>
          <a:graphicData uri="http://schemas.openxmlformats.org/drawingml/2006/table">
            <a:tbl>
              <a:tblPr firstRow="1" bandRow="1"/>
              <a:tblGrid>
                <a:gridCol w="163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89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설계 검토 업무 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효율성 증대 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17234" marR="74443" marT="37222" marB="37222" anchor="ctr">
                    <a:lnL w="9525" cap="flat" cmpd="sng" algn="ctr">
                      <a:solidFill>
                        <a:srgbClr val="5B9BD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74389"/>
              </p:ext>
            </p:extLst>
          </p:nvPr>
        </p:nvGraphicFramePr>
        <p:xfrm>
          <a:off x="5896268" y="3454572"/>
          <a:ext cx="1637175" cy="688955"/>
        </p:xfrm>
        <a:graphic>
          <a:graphicData uri="http://schemas.openxmlformats.org/drawingml/2006/table">
            <a:tbl>
              <a:tblPr firstRow="1" bandRow="1"/>
              <a:tblGrid>
                <a:gridCol w="163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89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인력 활용 최대화</a:t>
                      </a:r>
                      <a:endParaRPr kumimoji="0" lang="ko-KR" altLang="en-US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17234" marR="74443" marT="37222" marB="37222" anchor="ctr">
                    <a:lnL w="9525" cap="flat" cmpd="sng" algn="ctr">
                      <a:solidFill>
                        <a:srgbClr val="5B9BD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직사각형 75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정성적 기대효과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6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Ⅲ.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기대효과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정량적 기대효과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내용 개체 틀 13"/>
          <p:cNvSpPr txBox="1">
            <a:spLocks/>
          </p:cNvSpPr>
          <p:nvPr/>
        </p:nvSpPr>
        <p:spPr>
          <a:xfrm>
            <a:off x="584556" y="1131714"/>
            <a:ext cx="8079078" cy="1313192"/>
          </a:xfrm>
          <a:prstGeom prst="rect">
            <a:avLst/>
          </a:prstGeom>
        </p:spPr>
        <p:txBody>
          <a:bodyPr lIns="66462" rIns="66462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021" indent="-211021">
              <a:buFont typeface="+mj-lt"/>
              <a:buAutoNum type="arabicParenR"/>
              <a:defRPr/>
            </a:pP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시공 단계 전 설계 오류 검출로 재시공 방지 </a:t>
            </a:r>
            <a:r>
              <a:rPr lang="en-US" altLang="ko-KR" sz="1000" dirty="0">
                <a:solidFill>
                  <a:srgbClr val="0070C0"/>
                </a:solidFill>
                <a:sym typeface="Wingdings" panose="05000000000000000000" pitchFamily="2" charset="2"/>
              </a:rPr>
              <a:t>→ </a:t>
            </a:r>
            <a:r>
              <a:rPr lang="ko-KR" altLang="en-US" sz="1000" dirty="0">
                <a:solidFill>
                  <a:srgbClr val="0070C0"/>
                </a:solidFill>
                <a:sym typeface="Wingdings" panose="05000000000000000000" pitchFamily="2" charset="2"/>
              </a:rPr>
              <a:t>불필요한 재시공 및 자재 소모 </a:t>
            </a:r>
            <a:r>
              <a:rPr lang="ko-KR" altLang="en-US" sz="1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방지 </a:t>
            </a:r>
            <a:r>
              <a:rPr lang="en-US" altLang="ko-KR" sz="1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첨부</a:t>
            </a:r>
            <a:r>
              <a:rPr lang="en-US" altLang="ko-KR" sz="1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1. </a:t>
            </a:r>
            <a:r>
              <a:rPr lang="ko-KR" altLang="en-US" sz="1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참조</a:t>
            </a:r>
            <a:r>
              <a:rPr lang="en-US" altLang="ko-KR" sz="1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000" dirty="0" smtClean="0">
                <a:solidFill>
                  <a:srgbClr val="0070C0"/>
                </a:solidFill>
              </a:rPr>
              <a:t> </a:t>
            </a:r>
            <a:endParaRPr lang="en-US" altLang="ko-KR" sz="10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211021" indent="-211021">
              <a:buFont typeface="+mj-lt"/>
              <a:buAutoNum type="arabicParenR"/>
              <a:defRPr/>
            </a:pPr>
            <a:r>
              <a:rPr lang="ko-KR" altLang="en-US" sz="10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시스템을 통한 </a:t>
            </a:r>
            <a:r>
              <a:rPr lang="en-US" altLang="ko-KR" sz="10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3D Model </a:t>
            </a:r>
            <a:r>
              <a:rPr lang="ko-KR" altLang="en-US" sz="10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기반의 </a:t>
            </a:r>
            <a:r>
              <a:rPr lang="en-US" altLang="ko-KR" sz="10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Quality Check Report </a:t>
            </a:r>
            <a:r>
              <a:rPr lang="ko-KR" altLang="en-US" sz="10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자동 생성 </a:t>
            </a:r>
            <a:r>
              <a:rPr kumimoji="0" lang="en-US" altLang="ko-KR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→ </a:t>
            </a:r>
            <a:r>
              <a:rPr kumimoji="0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기존 대비 설계 검토 일정 단축</a:t>
            </a:r>
            <a:endParaRPr kumimoji="0" lang="en-US" altLang="ko-KR" sz="100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11021" indent="-211021">
              <a:buFont typeface="+mj-lt"/>
              <a:buAutoNum type="arabicParenR"/>
              <a:defRPr/>
            </a:pPr>
            <a:r>
              <a:rPr lang="ko-KR" altLang="en-US" sz="1000" b="0" dirty="0" smtClean="0"/>
              <a:t>사업 </a:t>
            </a:r>
            <a:r>
              <a:rPr lang="ko-KR" altLang="en-US" sz="1000" b="0" dirty="0"/>
              <a:t>수행 시 </a:t>
            </a:r>
            <a:r>
              <a:rPr lang="ko-KR" altLang="en-US" sz="1000" b="0" dirty="0" smtClean="0"/>
              <a:t>설계 </a:t>
            </a:r>
            <a:r>
              <a:rPr lang="ko-KR" altLang="en-US" sz="1000" b="0" dirty="0"/>
              <a:t>검토 </a:t>
            </a:r>
            <a:r>
              <a:rPr lang="en-US" altLang="ko-KR" sz="1000" b="0" dirty="0"/>
              <a:t>M/H </a:t>
            </a:r>
            <a:r>
              <a:rPr lang="ko-KR" altLang="en-US" sz="1000" b="0" dirty="0" err="1" smtClean="0"/>
              <a:t>절감량</a:t>
            </a:r>
            <a:r>
              <a:rPr lang="ko-KR" altLang="en-US" sz="1000" b="0" dirty="0" smtClean="0"/>
              <a:t> 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예상치</a:t>
            </a:r>
            <a:r>
              <a:rPr lang="en-US" altLang="ko-KR" sz="1000" b="0" dirty="0" smtClean="0"/>
              <a:t>)</a:t>
            </a:r>
            <a:br>
              <a:rPr lang="en-US" altLang="ko-KR" sz="1000" b="0" dirty="0" smtClean="0"/>
            </a:br>
            <a:r>
              <a:rPr lang="en-US" altLang="ko-KR" sz="1000" b="0" dirty="0" smtClean="0"/>
              <a:t>- </a:t>
            </a:r>
            <a:r>
              <a:rPr lang="ko-KR" altLang="en-US" sz="1000" b="0" dirty="0" smtClean="0"/>
              <a:t>대상 사업 </a:t>
            </a:r>
            <a:r>
              <a:rPr lang="en-US" altLang="ko-KR" sz="1000" b="0" dirty="0" smtClean="0"/>
              <a:t>: TUCF(PDMS), LINE(E3D)</a:t>
            </a:r>
            <a:br>
              <a:rPr lang="en-US" altLang="ko-KR" sz="1000" b="0" dirty="0" smtClean="0"/>
            </a:br>
            <a:r>
              <a:rPr lang="en-US" altLang="ko-KR" sz="1000" dirty="0" smtClean="0">
                <a:solidFill>
                  <a:srgbClr val="C00000"/>
                </a:solidFill>
              </a:rPr>
              <a:t>- </a:t>
            </a:r>
            <a:r>
              <a:rPr lang="ko-KR" altLang="en-US" sz="1000" dirty="0" smtClean="0">
                <a:solidFill>
                  <a:srgbClr val="C00000"/>
                </a:solidFill>
              </a:rPr>
              <a:t>절감된 </a:t>
            </a:r>
            <a:r>
              <a:rPr lang="en-US" altLang="ko-KR" sz="1000" dirty="0" smtClean="0">
                <a:solidFill>
                  <a:srgbClr val="C00000"/>
                </a:solidFill>
              </a:rPr>
              <a:t>M/H</a:t>
            </a:r>
            <a:r>
              <a:rPr lang="ko-KR" altLang="en-US" sz="1000" dirty="0" smtClean="0">
                <a:solidFill>
                  <a:srgbClr val="C00000"/>
                </a:solidFill>
              </a:rPr>
              <a:t>는 </a:t>
            </a:r>
            <a:r>
              <a:rPr lang="en-US" altLang="ko-KR" sz="1000" dirty="0" smtClean="0">
                <a:solidFill>
                  <a:srgbClr val="C00000"/>
                </a:solidFill>
              </a:rPr>
              <a:t>ISO </a:t>
            </a:r>
            <a:r>
              <a:rPr lang="ko-KR" altLang="en-US" sz="1000" dirty="0" smtClean="0">
                <a:solidFill>
                  <a:srgbClr val="C00000"/>
                </a:solidFill>
              </a:rPr>
              <a:t>검토 시</a:t>
            </a:r>
            <a:r>
              <a:rPr lang="en-US" altLang="ko-KR" sz="1000" dirty="0" smtClean="0">
                <a:solidFill>
                  <a:srgbClr val="C00000"/>
                </a:solidFill>
              </a:rPr>
              <a:t>, </a:t>
            </a:r>
            <a:r>
              <a:rPr lang="ko-KR" altLang="en-US" sz="1000" dirty="0" smtClean="0">
                <a:solidFill>
                  <a:srgbClr val="C00000"/>
                </a:solidFill>
              </a:rPr>
              <a:t>미개발된 </a:t>
            </a:r>
            <a:r>
              <a:rPr lang="en-US" altLang="ko-KR" sz="1000" dirty="0" smtClean="0">
                <a:solidFill>
                  <a:srgbClr val="C00000"/>
                </a:solidFill>
              </a:rPr>
              <a:t>3DQC </a:t>
            </a:r>
            <a:r>
              <a:rPr lang="ko-KR" altLang="en-US" sz="1000" dirty="0" smtClean="0">
                <a:solidFill>
                  <a:srgbClr val="C00000"/>
                </a:solidFill>
              </a:rPr>
              <a:t>부분 검토에 활용하여 설계 품질 제고에 기여함</a:t>
            </a:r>
            <a:endParaRPr lang="ko-KR" altLang="ko-KR" sz="1000" dirty="0">
              <a:solidFill>
                <a:srgbClr val="C00000"/>
              </a:solidFill>
            </a:endParaRPr>
          </a:p>
          <a:p>
            <a:pPr marL="211021" marR="0" lvl="0" indent="-211021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endParaRPr kumimoji="0" lang="en-US" altLang="ko-KR" sz="10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11021" marR="0" lvl="0" indent="-211021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endParaRPr kumimoji="0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1082847425"/>
              </p:ext>
            </p:extLst>
          </p:nvPr>
        </p:nvGraphicFramePr>
        <p:xfrm>
          <a:off x="4669051" y="2074967"/>
          <a:ext cx="5087175" cy="3391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6165972" y="3229175"/>
            <a:ext cx="2231459" cy="715051"/>
            <a:chOff x="6025666" y="3423357"/>
            <a:chExt cx="2231459" cy="715051"/>
          </a:xfrm>
        </p:grpSpPr>
        <p:sp>
          <p:nvSpPr>
            <p:cNvPr id="12" name="TextBox 11"/>
            <p:cNvSpPr txBox="1"/>
            <p:nvPr/>
          </p:nvSpPr>
          <p:spPr>
            <a:xfrm>
              <a:off x="7749998" y="3423357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844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25666" y="3892187"/>
              <a:ext cx="5870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10,950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70105" y="3892187"/>
              <a:ext cx="5870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10,106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3736377637"/>
              </p:ext>
            </p:extLst>
          </p:nvPr>
        </p:nvGraphicFramePr>
        <p:xfrm>
          <a:off x="0" y="1977304"/>
          <a:ext cx="4889745" cy="3438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1463020" y="3268249"/>
            <a:ext cx="2131537" cy="692874"/>
            <a:chOff x="6036156" y="3412582"/>
            <a:chExt cx="2131537" cy="692874"/>
          </a:xfrm>
        </p:grpSpPr>
        <p:sp>
          <p:nvSpPr>
            <p:cNvPr id="32" name="TextBox 31"/>
            <p:cNvSpPr txBox="1"/>
            <p:nvPr/>
          </p:nvSpPr>
          <p:spPr>
            <a:xfrm>
              <a:off x="7698155" y="3412582"/>
              <a:ext cx="4058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496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36156" y="3859235"/>
              <a:ext cx="5132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4,935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54411" y="3859235"/>
              <a:ext cx="5132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4,439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오른쪽 중괄호 16"/>
          <p:cNvSpPr/>
          <p:nvPr/>
        </p:nvSpPr>
        <p:spPr>
          <a:xfrm>
            <a:off x="3812347" y="3030136"/>
            <a:ext cx="242277" cy="364998"/>
          </a:xfrm>
          <a:prstGeom prst="rightBrace">
            <a:avLst/>
          </a:prstGeom>
          <a:ln w="19050"/>
          <a:scene3d>
            <a:camera prst="isometricRightUp"/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966613" y="2990254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10%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절감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2724" y="2971509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595959"/>
                </a:solidFill>
              </a:rPr>
              <a:t>(M/H)</a:t>
            </a:r>
            <a:endParaRPr lang="ko-KR" altLang="en-US" sz="800" b="1" dirty="0">
              <a:solidFill>
                <a:srgbClr val="595959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910230" y="2925172"/>
            <a:ext cx="4639018" cy="409155"/>
            <a:chOff x="4757830" y="2544400"/>
            <a:chExt cx="4639018" cy="409155"/>
          </a:xfrm>
        </p:grpSpPr>
        <p:sp>
          <p:nvSpPr>
            <p:cNvPr id="36" name="오른쪽 중괄호 35"/>
            <p:cNvSpPr/>
            <p:nvPr/>
          </p:nvSpPr>
          <p:spPr>
            <a:xfrm>
              <a:off x="8459883" y="2591142"/>
              <a:ext cx="242277" cy="362413"/>
            </a:xfrm>
            <a:prstGeom prst="rightBrace">
              <a:avLst/>
            </a:prstGeom>
            <a:ln w="19050"/>
            <a:scene3d>
              <a:camera prst="isometricRightUp"/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5483" y="2554179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C00000"/>
                  </a:solidFill>
                </a:rPr>
                <a:t>8% </a:t>
              </a:r>
              <a:r>
                <a:rPr lang="ko-KR" altLang="en-US" sz="1200" b="1" dirty="0" smtClean="0">
                  <a:solidFill>
                    <a:srgbClr val="C00000"/>
                  </a:solidFill>
                </a:rPr>
                <a:t>절감</a:t>
              </a:r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57830" y="2544400"/>
              <a:ext cx="4812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595959"/>
                  </a:solidFill>
                </a:rPr>
                <a:t>(M/H)</a:t>
              </a:r>
              <a:endParaRPr lang="ko-KR" altLang="en-US" sz="800" b="1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05213" y="5307394"/>
            <a:ext cx="4522533" cy="1458861"/>
            <a:chOff x="305213" y="5024626"/>
            <a:chExt cx="4522533" cy="1458861"/>
          </a:xfrm>
        </p:grpSpPr>
        <p:sp>
          <p:nvSpPr>
            <p:cNvPr id="19" name="직사각형 18"/>
            <p:cNvSpPr/>
            <p:nvPr/>
          </p:nvSpPr>
          <p:spPr>
            <a:xfrm>
              <a:off x="351419" y="5024626"/>
              <a:ext cx="4476327" cy="145886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12000"/>
                </a:lnSpc>
              </a:pPr>
              <a:r>
                <a:rPr lang="en-US" altLang="ko-KR" sz="800" b="1" dirty="0" smtClean="0"/>
                <a:t>1.</a:t>
              </a:r>
              <a:r>
                <a:rPr lang="ko-KR" altLang="en-US" sz="800" b="1" dirty="0" smtClean="0"/>
                <a:t> </a:t>
              </a:r>
              <a:r>
                <a:rPr lang="ko-KR" altLang="en-US" sz="800" b="1" dirty="0"/>
                <a:t>TUCF Project All </a:t>
              </a:r>
              <a:r>
                <a:rPr lang="ko-KR" altLang="en-US" sz="800" b="1" dirty="0" err="1"/>
                <a:t>Unit</a:t>
              </a:r>
              <a:r>
                <a:rPr lang="ko-KR" altLang="en-US" sz="800" b="1" dirty="0"/>
                <a:t> 검토 기준</a:t>
              </a:r>
            </a:p>
            <a:p>
              <a:pPr>
                <a:lnSpc>
                  <a:spcPct val="112000"/>
                </a:lnSpc>
              </a:pPr>
              <a:r>
                <a:rPr lang="ko-KR" altLang="en-US" sz="800" b="1" dirty="0"/>
                <a:t>  </a:t>
              </a:r>
              <a:r>
                <a:rPr lang="ko-KR" altLang="en-US" sz="800" b="1" dirty="0" smtClean="0"/>
                <a:t>- </a:t>
              </a:r>
              <a:r>
                <a:rPr lang="ko-KR" altLang="en-US" sz="800" b="1" dirty="0" err="1"/>
                <a:t>Line</a:t>
              </a:r>
              <a:r>
                <a:rPr lang="ko-KR" altLang="en-US" sz="800" b="1" dirty="0"/>
                <a:t> </a:t>
              </a:r>
              <a:r>
                <a:rPr lang="ko-KR" altLang="en-US" sz="800" b="1" dirty="0" err="1"/>
                <a:t>Q'ty</a:t>
              </a:r>
              <a:r>
                <a:rPr lang="ko-KR" altLang="en-US" sz="800" b="1" dirty="0"/>
                <a:t> :  2,844 </a:t>
              </a:r>
              <a:r>
                <a:rPr lang="ko-KR" altLang="en-US" sz="800" b="1" dirty="0" err="1"/>
                <a:t>Line</a:t>
              </a:r>
              <a:r>
                <a:rPr lang="ko-KR" altLang="en-US" sz="800" b="1" dirty="0"/>
                <a:t> </a:t>
              </a:r>
            </a:p>
            <a:p>
              <a:pPr>
                <a:lnSpc>
                  <a:spcPct val="112000"/>
                </a:lnSpc>
              </a:pPr>
              <a:r>
                <a:rPr lang="ko-KR" altLang="en-US" sz="800" b="1" dirty="0"/>
                <a:t>  </a:t>
              </a:r>
              <a:r>
                <a:rPr lang="ko-KR" altLang="en-US" sz="800" b="1" dirty="0" smtClean="0"/>
                <a:t>- ISO </a:t>
              </a:r>
              <a:r>
                <a:rPr lang="ko-KR" altLang="en-US" sz="800" b="1" dirty="0" err="1"/>
                <a:t>Total</a:t>
              </a:r>
              <a:r>
                <a:rPr lang="ko-KR" altLang="en-US" sz="800" b="1" dirty="0"/>
                <a:t> </a:t>
              </a:r>
              <a:r>
                <a:rPr lang="ko-KR" altLang="en-US" sz="800" b="1" dirty="0" err="1"/>
                <a:t>Sheet</a:t>
              </a:r>
              <a:r>
                <a:rPr lang="ko-KR" altLang="en-US" sz="800" b="1" dirty="0"/>
                <a:t> : 9,870 </a:t>
              </a:r>
              <a:r>
                <a:rPr lang="ko-KR" altLang="en-US" sz="800" b="1" dirty="0" err="1"/>
                <a:t>Sheet</a:t>
              </a:r>
              <a:r>
                <a:rPr lang="ko-KR" altLang="en-US" sz="800" b="1" dirty="0"/>
                <a:t> </a:t>
              </a:r>
            </a:p>
            <a:p>
              <a:pPr>
                <a:lnSpc>
                  <a:spcPct val="112000"/>
                </a:lnSpc>
              </a:pPr>
              <a:r>
                <a:rPr lang="ko-KR" altLang="en-US" sz="800" b="1" dirty="0"/>
                <a:t>  </a:t>
              </a:r>
              <a:r>
                <a:rPr lang="ko-KR" altLang="en-US" sz="800" b="1" dirty="0" smtClean="0"/>
                <a:t>- </a:t>
              </a:r>
              <a:r>
                <a:rPr lang="ko-KR" altLang="en-US" sz="800" b="1" dirty="0"/>
                <a:t>3DQC </a:t>
              </a:r>
              <a:r>
                <a:rPr lang="ko-KR" altLang="en-US" sz="800" b="1" dirty="0" err="1"/>
                <a:t>Check</a:t>
              </a:r>
              <a:r>
                <a:rPr lang="ko-KR" altLang="en-US" sz="800" b="1" dirty="0"/>
                <a:t> </a:t>
              </a:r>
              <a:r>
                <a:rPr lang="ko-KR" altLang="en-US" sz="800" b="1" dirty="0" err="1"/>
                <a:t>Point</a:t>
              </a:r>
              <a:r>
                <a:rPr lang="ko-KR" altLang="en-US" sz="800" b="1" dirty="0"/>
                <a:t> </a:t>
              </a:r>
              <a:r>
                <a:rPr lang="ko-KR" altLang="en-US" sz="800" b="1" dirty="0" err="1"/>
                <a:t>Q'ty</a:t>
              </a:r>
              <a:r>
                <a:rPr lang="ko-KR" altLang="en-US" sz="800" b="1" dirty="0"/>
                <a:t> :  48,541 </a:t>
              </a:r>
              <a:r>
                <a:rPr lang="ko-KR" altLang="en-US" sz="800" b="1" dirty="0" err="1"/>
                <a:t>Point</a:t>
              </a:r>
              <a:r>
                <a:rPr lang="ko-KR" altLang="en-US" sz="800" b="1" dirty="0"/>
                <a:t>  </a:t>
              </a:r>
              <a:endParaRPr lang="ko-KR" altLang="en-US" sz="800" b="1" dirty="0" smtClean="0"/>
            </a:p>
            <a:p>
              <a:pPr>
                <a:lnSpc>
                  <a:spcPct val="112000"/>
                </a:lnSpc>
              </a:pPr>
              <a:endParaRPr lang="ko-KR" altLang="en-US" sz="800" b="1" dirty="0" smtClean="0"/>
            </a:p>
            <a:p>
              <a:pPr>
                <a:lnSpc>
                  <a:spcPct val="112000"/>
                </a:lnSpc>
              </a:pPr>
              <a:r>
                <a:rPr lang="ko-KR" altLang="en-US" sz="800" b="1" dirty="0" smtClean="0"/>
                <a:t>2</a:t>
              </a:r>
              <a:r>
                <a:rPr lang="en-US" altLang="ko-KR" sz="800" b="1" dirty="0" smtClean="0"/>
                <a:t>.</a:t>
              </a:r>
              <a:r>
                <a:rPr lang="ko-KR" altLang="en-US" sz="800" b="1" dirty="0" smtClean="0"/>
                <a:t> </a:t>
              </a:r>
              <a:r>
                <a:rPr lang="ko-KR" altLang="en-US" sz="800" b="1" dirty="0"/>
                <a:t>검토 </a:t>
              </a:r>
              <a:r>
                <a:rPr lang="en-US" altLang="ko-KR" sz="800" b="1" dirty="0" err="1" smtClean="0"/>
                <a:t>T</a:t>
              </a:r>
              <a:r>
                <a:rPr lang="ko-KR" altLang="en-US" sz="800" b="1" dirty="0" err="1" smtClean="0"/>
                <a:t>otal</a:t>
              </a:r>
              <a:r>
                <a:rPr lang="ko-KR" altLang="en-US" sz="800" b="1" dirty="0" smtClean="0"/>
                <a:t> </a:t>
              </a:r>
              <a:r>
                <a:rPr lang="ko-KR" altLang="en-US" sz="800" b="1" dirty="0" err="1"/>
                <a:t>M</a:t>
              </a:r>
              <a:r>
                <a:rPr lang="ko-KR" altLang="en-US" sz="800" b="1" dirty="0"/>
                <a:t>/</a:t>
              </a:r>
              <a:r>
                <a:rPr lang="ko-KR" altLang="en-US" sz="800" b="1" dirty="0" err="1"/>
                <a:t>H</a:t>
              </a:r>
              <a:r>
                <a:rPr lang="ko-KR" altLang="en-US" sz="800" b="1" dirty="0"/>
                <a:t> :  9,870 </a:t>
              </a:r>
              <a:r>
                <a:rPr lang="en-US" altLang="ko-KR" sz="800" b="1" dirty="0" err="1" smtClean="0"/>
                <a:t>S</a:t>
              </a:r>
              <a:r>
                <a:rPr lang="ko-KR" altLang="en-US" sz="800" b="1" dirty="0" err="1" smtClean="0"/>
                <a:t>heet</a:t>
              </a:r>
              <a:r>
                <a:rPr lang="ko-KR" altLang="en-US" sz="800" b="1" dirty="0" smtClean="0"/>
                <a:t> </a:t>
              </a:r>
              <a:r>
                <a:rPr lang="ko-KR" altLang="en-US" sz="800" b="1" dirty="0" err="1"/>
                <a:t>x</a:t>
              </a:r>
              <a:r>
                <a:rPr lang="ko-KR" altLang="en-US" sz="800" b="1" dirty="0"/>
                <a:t> 0.5 </a:t>
              </a:r>
              <a:r>
                <a:rPr lang="ko-KR" altLang="en-US" sz="800" b="1" dirty="0" smtClean="0"/>
                <a:t>MH/</a:t>
              </a:r>
              <a:r>
                <a:rPr lang="en-US" altLang="ko-KR" sz="800" b="1" dirty="0" err="1" smtClean="0"/>
                <a:t>S</a:t>
              </a:r>
              <a:r>
                <a:rPr lang="ko-KR" altLang="en-US" sz="800" b="1" dirty="0" err="1" smtClean="0"/>
                <a:t>heet</a:t>
              </a:r>
              <a:r>
                <a:rPr lang="ko-KR" altLang="en-US" sz="800" b="1" dirty="0" smtClean="0"/>
                <a:t> </a:t>
              </a:r>
              <a:r>
                <a:rPr lang="ko-KR" altLang="en-US" sz="800" b="1" dirty="0"/>
                <a:t>= 4,935 </a:t>
              </a:r>
              <a:r>
                <a:rPr lang="ko-KR" altLang="en-US" sz="800" b="1" dirty="0" err="1" smtClean="0"/>
                <a:t>M</a:t>
              </a:r>
              <a:r>
                <a:rPr lang="en-US" altLang="ko-KR" sz="800" b="1" dirty="0" smtClean="0"/>
                <a:t>/H</a:t>
              </a:r>
              <a:endParaRPr lang="ko-KR" altLang="en-US" sz="800" b="1" dirty="0"/>
            </a:p>
            <a:p>
              <a:pPr>
                <a:lnSpc>
                  <a:spcPct val="112000"/>
                </a:lnSpc>
              </a:pPr>
              <a:r>
                <a:rPr lang="ko-KR" altLang="en-US" sz="800" b="1" dirty="0"/>
                <a:t>   </a:t>
              </a:r>
              <a:r>
                <a:rPr lang="ko-KR" altLang="en-US" sz="800" b="1" dirty="0" smtClean="0"/>
                <a:t>(</a:t>
              </a:r>
              <a:r>
                <a:rPr lang="ko-KR" altLang="en-US" sz="800" b="1" dirty="0" err="1"/>
                <a:t>배관팀</a:t>
              </a:r>
              <a:r>
                <a:rPr lang="ko-KR" altLang="en-US" sz="800" b="1" dirty="0"/>
                <a:t> 실행 </a:t>
              </a:r>
              <a:r>
                <a:rPr lang="ko-KR" altLang="en-US" sz="800" b="1" dirty="0" err="1"/>
                <a:t>M</a:t>
              </a:r>
              <a:r>
                <a:rPr lang="ko-KR" altLang="en-US" sz="800" b="1" dirty="0"/>
                <a:t>/</a:t>
              </a:r>
              <a:r>
                <a:rPr lang="ko-KR" altLang="en-US" sz="800" b="1" dirty="0" err="1"/>
                <a:t>H</a:t>
              </a:r>
              <a:r>
                <a:rPr lang="ko-KR" altLang="en-US" sz="800" b="1" dirty="0"/>
                <a:t> 3D 기준, </a:t>
              </a:r>
              <a:r>
                <a:rPr lang="ko-KR" altLang="en-US" sz="800" b="1" dirty="0" err="1"/>
                <a:t>as</a:t>
              </a:r>
              <a:r>
                <a:rPr lang="ko-KR" altLang="en-US" sz="800" b="1" dirty="0"/>
                <a:t> </a:t>
              </a:r>
              <a:r>
                <a:rPr lang="ko-KR" altLang="en-US" sz="800" b="1" dirty="0" err="1"/>
                <a:t>built</a:t>
              </a:r>
              <a:r>
                <a:rPr lang="ko-KR" altLang="en-US" sz="800" b="1" dirty="0"/>
                <a:t> 제외)</a:t>
              </a:r>
            </a:p>
            <a:p>
              <a:pPr>
                <a:lnSpc>
                  <a:spcPct val="112000"/>
                </a:lnSpc>
              </a:pPr>
              <a:endParaRPr lang="en-US" altLang="ko-KR" sz="800" b="1" dirty="0" smtClean="0"/>
            </a:p>
            <a:p>
              <a:pPr>
                <a:lnSpc>
                  <a:spcPct val="112000"/>
                </a:lnSpc>
              </a:pPr>
              <a:r>
                <a:rPr lang="ko-KR" altLang="en-US" sz="800" b="1" dirty="0" smtClean="0"/>
                <a:t>3</a:t>
              </a:r>
              <a:r>
                <a:rPr lang="en-US" altLang="ko-KR" sz="800" b="1" dirty="0" smtClean="0"/>
                <a:t>.</a:t>
              </a:r>
              <a:r>
                <a:rPr lang="ko-KR" altLang="en-US" sz="800" b="1" dirty="0" smtClean="0"/>
                <a:t> </a:t>
              </a:r>
              <a:r>
                <a:rPr lang="ko-KR" altLang="en-US" sz="800" b="1" dirty="0"/>
                <a:t>3DQC 18건으로 인한 절감 : 29,816 </a:t>
              </a:r>
              <a:r>
                <a:rPr lang="ko-KR" altLang="en-US" sz="800" b="1" dirty="0" err="1"/>
                <a:t>min</a:t>
              </a:r>
              <a:r>
                <a:rPr lang="ko-KR" altLang="en-US" sz="800" b="1" dirty="0"/>
                <a:t>. ≒ 496 </a:t>
              </a:r>
              <a:r>
                <a:rPr lang="ko-KR" altLang="en-US" sz="800" b="1" dirty="0" err="1"/>
                <a:t>Hour</a:t>
              </a:r>
              <a:r>
                <a:rPr lang="ko-KR" altLang="en-US" sz="800" b="1" dirty="0"/>
                <a:t> ≒</a:t>
              </a:r>
              <a:r>
                <a:rPr lang="en-US" altLang="ko-KR" sz="800" b="1" dirty="0" smtClean="0"/>
                <a:t> 19,840,000</a:t>
              </a:r>
              <a:r>
                <a:rPr lang="ko-KR" altLang="en-US" sz="800" b="1" dirty="0" smtClean="0"/>
                <a:t>원 </a:t>
              </a:r>
              <a:r>
                <a:rPr lang="en-US" altLang="ko-KR" sz="800" b="1" dirty="0" smtClean="0"/>
                <a:t>(1M/H: 40,000</a:t>
              </a:r>
              <a:r>
                <a:rPr lang="ko-KR" altLang="en-US" sz="800" b="1" dirty="0" smtClean="0"/>
                <a:t>원</a:t>
              </a:r>
              <a:r>
                <a:rPr lang="en-US" altLang="ko-KR" sz="800" b="1" dirty="0" smtClean="0"/>
                <a:t>)</a:t>
              </a:r>
              <a:endParaRPr lang="ko-KR" altLang="en-US" sz="800" b="1" dirty="0"/>
            </a:p>
            <a:p>
              <a:pPr>
                <a:lnSpc>
                  <a:spcPct val="112000"/>
                </a:lnSpc>
              </a:pPr>
              <a:r>
                <a:rPr lang="ko-KR" altLang="en-US" sz="800" b="1" dirty="0" smtClean="0"/>
                <a:t>   </a:t>
              </a:r>
              <a:r>
                <a:rPr lang="ko-KR" altLang="en-US" sz="800" b="1" dirty="0"/>
                <a:t>∴ TUCF </a:t>
              </a:r>
              <a:r>
                <a:rPr lang="ko-KR" altLang="en-US" sz="800" b="1" dirty="0" smtClean="0"/>
                <a:t>Project All </a:t>
              </a:r>
              <a:r>
                <a:rPr lang="ko-KR" altLang="en-US" sz="800" b="1" dirty="0" err="1" smtClean="0"/>
                <a:t>Unit</a:t>
              </a:r>
              <a:r>
                <a:rPr lang="ko-KR" altLang="en-US" sz="800" b="1" dirty="0" smtClean="0"/>
                <a:t> </a:t>
              </a:r>
              <a:r>
                <a:rPr lang="ko-KR" altLang="en-US" sz="800" b="1" dirty="0"/>
                <a:t>기준 : 전체 ISO 검토 </a:t>
              </a:r>
              <a:r>
                <a:rPr lang="ko-KR" altLang="en-US" sz="800" b="1" dirty="0" err="1" smtClean="0"/>
                <a:t>M</a:t>
              </a:r>
              <a:r>
                <a:rPr lang="ko-KR" altLang="en-US" sz="800" b="1" dirty="0" smtClean="0"/>
                <a:t>/</a:t>
              </a:r>
              <a:r>
                <a:rPr lang="ko-KR" altLang="en-US" sz="800" b="1" dirty="0" err="1" smtClean="0"/>
                <a:t>H의</a:t>
              </a:r>
              <a:r>
                <a:rPr lang="ko-KR" altLang="en-US" sz="800" b="1" dirty="0" smtClean="0"/>
                <a:t> </a:t>
              </a:r>
              <a:r>
                <a:rPr lang="ko-KR" altLang="en-US" sz="800" b="1" dirty="0"/>
                <a:t>약 </a:t>
              </a:r>
              <a:r>
                <a:rPr lang="ko-KR" altLang="en-US" sz="800" b="1" dirty="0">
                  <a:solidFill>
                    <a:srgbClr val="C00000"/>
                  </a:solidFill>
                </a:rPr>
                <a:t>10 %</a:t>
              </a:r>
              <a:r>
                <a:rPr lang="ko-KR" altLang="en-US" sz="800" b="1" dirty="0"/>
                <a:t> 정도 절감 예상 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05213" y="5085645"/>
              <a:ext cx="45719" cy="136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100776" y="5307394"/>
            <a:ext cx="4550105" cy="1470915"/>
            <a:chOff x="5100776" y="5024626"/>
            <a:chExt cx="4550105" cy="1470915"/>
          </a:xfrm>
        </p:grpSpPr>
        <p:sp>
          <p:nvSpPr>
            <p:cNvPr id="48" name="직사각형 47"/>
            <p:cNvSpPr/>
            <p:nvPr/>
          </p:nvSpPr>
          <p:spPr>
            <a:xfrm>
              <a:off x="5123637" y="5024626"/>
              <a:ext cx="4527244" cy="147091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12000"/>
                </a:lnSpc>
              </a:pPr>
              <a:r>
                <a:rPr lang="en-US" altLang="ko-KR" sz="800" b="1" dirty="0" smtClean="0"/>
                <a:t>1. </a:t>
              </a:r>
              <a:r>
                <a:rPr lang="en-US" altLang="ko-KR" sz="800" b="1" dirty="0"/>
                <a:t>LINE Project All Unit </a:t>
              </a:r>
              <a:r>
                <a:rPr lang="ko-KR" altLang="en-US" sz="800" b="1" dirty="0"/>
                <a:t>검토 기준</a:t>
              </a:r>
            </a:p>
            <a:p>
              <a:pPr>
                <a:lnSpc>
                  <a:spcPct val="112000"/>
                </a:lnSpc>
              </a:pPr>
              <a:r>
                <a:rPr lang="ko-KR" altLang="en-US" sz="800" b="1" dirty="0"/>
                <a:t>  </a:t>
              </a:r>
              <a:r>
                <a:rPr lang="en-US" altLang="ko-KR" sz="800" b="1" dirty="0" smtClean="0"/>
                <a:t>- </a:t>
              </a:r>
              <a:r>
                <a:rPr lang="en-US" altLang="ko-KR" sz="800" b="1" dirty="0"/>
                <a:t>Line </a:t>
              </a:r>
              <a:r>
                <a:rPr lang="en-US" altLang="ko-KR" sz="800" b="1" dirty="0" err="1"/>
                <a:t>Q'ty</a:t>
              </a:r>
              <a:r>
                <a:rPr lang="en-US" altLang="ko-KR" sz="800" b="1" dirty="0"/>
                <a:t> :  7,300 Line </a:t>
              </a:r>
              <a:r>
                <a:rPr lang="ko-KR" altLang="en-US" sz="800" b="1" dirty="0"/>
                <a:t>예상</a:t>
              </a:r>
            </a:p>
            <a:p>
              <a:pPr>
                <a:lnSpc>
                  <a:spcPct val="112000"/>
                </a:lnSpc>
              </a:pPr>
              <a:r>
                <a:rPr lang="ko-KR" altLang="en-US" sz="800" b="1" dirty="0"/>
                <a:t>  </a:t>
              </a:r>
              <a:r>
                <a:rPr lang="en-US" altLang="ko-KR" sz="800" b="1" dirty="0" smtClean="0"/>
                <a:t>- </a:t>
              </a:r>
              <a:r>
                <a:rPr lang="en-US" altLang="ko-KR" sz="800" b="1" dirty="0"/>
                <a:t>ISO Total Sheet : 21,900 Sheet </a:t>
              </a:r>
              <a:r>
                <a:rPr lang="ko-KR" altLang="en-US" sz="800" b="1" dirty="0"/>
                <a:t>예상</a:t>
              </a:r>
            </a:p>
            <a:p>
              <a:pPr>
                <a:lnSpc>
                  <a:spcPct val="112000"/>
                </a:lnSpc>
              </a:pPr>
              <a:r>
                <a:rPr lang="ko-KR" altLang="en-US" sz="800" b="1" dirty="0"/>
                <a:t>  </a:t>
              </a:r>
              <a:r>
                <a:rPr lang="en-US" altLang="ko-KR" sz="800" b="1" dirty="0" smtClean="0"/>
                <a:t>- </a:t>
              </a:r>
              <a:r>
                <a:rPr lang="en-US" altLang="ko-KR" sz="800" b="1" dirty="0"/>
                <a:t>3DQC Check Point </a:t>
              </a:r>
              <a:r>
                <a:rPr lang="en-US" altLang="ko-KR" sz="800" b="1" dirty="0" err="1"/>
                <a:t>Q'ty</a:t>
              </a:r>
              <a:r>
                <a:rPr lang="en-US" altLang="ko-KR" sz="800" b="1" dirty="0"/>
                <a:t> : 70,199 Point  </a:t>
              </a:r>
            </a:p>
            <a:p>
              <a:pPr>
                <a:lnSpc>
                  <a:spcPct val="112000"/>
                </a:lnSpc>
              </a:pPr>
              <a:endParaRPr lang="en-US" altLang="ko-KR" sz="800" b="1" dirty="0"/>
            </a:p>
            <a:p>
              <a:pPr>
                <a:lnSpc>
                  <a:spcPct val="112000"/>
                </a:lnSpc>
              </a:pPr>
              <a:r>
                <a:rPr lang="en-US" altLang="ko-KR" sz="800" b="1" dirty="0" smtClean="0"/>
                <a:t>2. </a:t>
              </a:r>
              <a:r>
                <a:rPr lang="ko-KR" altLang="en-US" sz="800" b="1" dirty="0"/>
                <a:t>검토 </a:t>
              </a:r>
              <a:r>
                <a:rPr lang="en-US" altLang="ko-KR" sz="800" b="1" dirty="0" smtClean="0"/>
                <a:t>Total </a:t>
              </a:r>
              <a:r>
                <a:rPr lang="en-US" altLang="ko-KR" sz="800" b="1" dirty="0"/>
                <a:t>M/H : 21,900 </a:t>
              </a:r>
              <a:r>
                <a:rPr lang="en-US" altLang="ko-KR" sz="800" b="1" dirty="0" smtClean="0"/>
                <a:t>Sheet </a:t>
              </a:r>
              <a:r>
                <a:rPr lang="en-US" altLang="ko-KR" sz="800" b="1" dirty="0"/>
                <a:t>x 0.5 </a:t>
              </a:r>
              <a:r>
                <a:rPr lang="en-US" altLang="ko-KR" sz="800" b="1" dirty="0" smtClean="0"/>
                <a:t>MH/Sheet </a:t>
              </a:r>
              <a:r>
                <a:rPr lang="en-US" altLang="ko-KR" sz="800" b="1" dirty="0"/>
                <a:t>= 10,950 </a:t>
              </a:r>
              <a:r>
                <a:rPr lang="en-US" altLang="ko-KR" sz="800" b="1" dirty="0" smtClean="0"/>
                <a:t>M/H</a:t>
              </a:r>
              <a:endParaRPr lang="en-US" altLang="ko-KR" sz="800" b="1" dirty="0"/>
            </a:p>
            <a:p>
              <a:pPr>
                <a:lnSpc>
                  <a:spcPct val="112000"/>
                </a:lnSpc>
              </a:pPr>
              <a:r>
                <a:rPr lang="en-US" altLang="ko-KR" sz="800" b="1" dirty="0"/>
                <a:t>     (</a:t>
              </a:r>
              <a:r>
                <a:rPr lang="ko-KR" altLang="en-US" sz="800" b="1" dirty="0" err="1"/>
                <a:t>배관팀</a:t>
              </a:r>
              <a:r>
                <a:rPr lang="ko-KR" altLang="en-US" sz="800" b="1" dirty="0"/>
                <a:t> 실행 </a:t>
              </a:r>
              <a:r>
                <a:rPr lang="en-US" altLang="ko-KR" sz="800" b="1" dirty="0"/>
                <a:t>M/H 3D </a:t>
              </a:r>
              <a:r>
                <a:rPr lang="ko-KR" altLang="en-US" sz="800" b="1" dirty="0"/>
                <a:t>기준</a:t>
              </a:r>
              <a:r>
                <a:rPr lang="en-US" altLang="ko-KR" sz="800" b="1" dirty="0"/>
                <a:t>, as built </a:t>
              </a:r>
              <a:r>
                <a:rPr lang="ko-KR" altLang="en-US" sz="800" b="1" dirty="0"/>
                <a:t>제외</a:t>
              </a:r>
              <a:r>
                <a:rPr lang="en-US" altLang="ko-KR" sz="800" b="1" dirty="0"/>
                <a:t>)</a:t>
              </a:r>
            </a:p>
            <a:p>
              <a:pPr>
                <a:lnSpc>
                  <a:spcPct val="112000"/>
                </a:lnSpc>
              </a:pPr>
              <a:endParaRPr lang="en-US" altLang="ko-KR" sz="800" b="1" dirty="0"/>
            </a:p>
            <a:p>
              <a:pPr>
                <a:lnSpc>
                  <a:spcPct val="112000"/>
                </a:lnSpc>
              </a:pPr>
              <a:r>
                <a:rPr lang="en-US" altLang="ko-KR" sz="800" b="1" dirty="0" smtClean="0"/>
                <a:t>3. </a:t>
              </a:r>
              <a:r>
                <a:rPr lang="en-US" altLang="ko-KR" sz="800" b="1" dirty="0"/>
                <a:t>3DQC 18</a:t>
              </a:r>
              <a:r>
                <a:rPr lang="ko-KR" altLang="en-US" sz="800" b="1" dirty="0"/>
                <a:t>건으로 인한 절감 </a:t>
              </a:r>
              <a:r>
                <a:rPr lang="en-US" altLang="ko-KR" sz="800" b="1" dirty="0"/>
                <a:t>: 50,646 min. ≒ 844 Hour </a:t>
              </a:r>
              <a:r>
                <a:rPr lang="ko-KR" altLang="en-US" sz="800" b="1" dirty="0"/>
                <a:t>≒</a:t>
              </a:r>
              <a:r>
                <a:rPr lang="en-US" altLang="ko-KR" sz="800" b="1" dirty="0" smtClean="0"/>
                <a:t> </a:t>
              </a:r>
              <a:r>
                <a:rPr lang="en-US" altLang="ko-KR" sz="800" b="1" dirty="0"/>
                <a:t>33,760,000</a:t>
              </a:r>
              <a:r>
                <a:rPr lang="ko-KR" altLang="en-US" sz="800" b="1" dirty="0" smtClean="0"/>
                <a:t>원 </a:t>
              </a:r>
              <a:r>
                <a:rPr lang="en-US" altLang="ko-KR" sz="800" b="1" dirty="0"/>
                <a:t>(1M/H: 40,000</a:t>
              </a:r>
              <a:r>
                <a:rPr lang="ko-KR" altLang="en-US" sz="800" b="1" dirty="0"/>
                <a:t>원</a:t>
              </a:r>
              <a:r>
                <a:rPr lang="en-US" altLang="ko-KR" sz="800" b="1" dirty="0"/>
                <a:t>)</a:t>
              </a:r>
            </a:p>
            <a:p>
              <a:pPr>
                <a:lnSpc>
                  <a:spcPct val="112000"/>
                </a:lnSpc>
              </a:pPr>
              <a:r>
                <a:rPr lang="en-US" altLang="ko-KR" sz="800" b="1" dirty="0" smtClean="0"/>
                <a:t>   </a:t>
              </a:r>
              <a:r>
                <a:rPr lang="en-US" altLang="ko-KR" sz="800" b="1" dirty="0"/>
                <a:t>∴ LINE </a:t>
              </a:r>
              <a:r>
                <a:rPr lang="en-US" altLang="ko-KR" sz="800" b="1" dirty="0" smtClean="0"/>
                <a:t>Project </a:t>
              </a:r>
              <a:r>
                <a:rPr lang="en-US" altLang="ko-KR" sz="800" b="1" dirty="0"/>
                <a:t>All Unit </a:t>
              </a:r>
              <a:r>
                <a:rPr lang="ko-KR" altLang="en-US" sz="800" b="1" dirty="0"/>
                <a:t>기준 </a:t>
              </a:r>
              <a:r>
                <a:rPr lang="en-US" altLang="ko-KR" sz="800" b="1" dirty="0"/>
                <a:t>: </a:t>
              </a:r>
              <a:r>
                <a:rPr lang="ko-KR" altLang="en-US" sz="800" b="1" dirty="0"/>
                <a:t>전체 </a:t>
              </a:r>
              <a:r>
                <a:rPr lang="en-US" altLang="ko-KR" sz="800" b="1" dirty="0"/>
                <a:t>ISO </a:t>
              </a:r>
              <a:r>
                <a:rPr lang="ko-KR" altLang="en-US" sz="800" b="1" dirty="0"/>
                <a:t>검토 </a:t>
              </a:r>
              <a:r>
                <a:rPr lang="en-US" altLang="ko-KR" sz="800" b="1" dirty="0" smtClean="0"/>
                <a:t>M/H</a:t>
              </a:r>
              <a:r>
                <a:rPr lang="ko-KR" altLang="en-US" sz="800" b="1" dirty="0" smtClean="0"/>
                <a:t>의 </a:t>
              </a:r>
              <a:r>
                <a:rPr lang="ko-KR" altLang="en-US" sz="800" b="1" dirty="0"/>
                <a:t>약 </a:t>
              </a:r>
              <a:r>
                <a:rPr lang="en-US" altLang="ko-KR" sz="800" b="1" dirty="0">
                  <a:solidFill>
                    <a:srgbClr val="C00000"/>
                  </a:solidFill>
                </a:rPr>
                <a:t>8 %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정도 절감 예상 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100776" y="5085645"/>
              <a:ext cx="45719" cy="136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305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Ⅲ.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기대효과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정량적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기대효과</a:t>
            </a:r>
            <a:endParaRPr lang="ko-KR" altLang="en-US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07" y="1770182"/>
            <a:ext cx="9206003" cy="36157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3007" y="14674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&lt;TUCF&gt;</a:t>
            </a:r>
            <a:endParaRPr lang="ko-KR" altLang="en-US" sz="1400" b="1" dirty="0"/>
          </a:p>
        </p:txBody>
      </p:sp>
      <p:sp>
        <p:nvSpPr>
          <p:cNvPr id="9" name="내용 개체 틀 13"/>
          <p:cNvSpPr txBox="1">
            <a:spLocks/>
          </p:cNvSpPr>
          <p:nvPr/>
        </p:nvSpPr>
        <p:spPr>
          <a:xfrm>
            <a:off x="584556" y="1131714"/>
            <a:ext cx="8079078" cy="823376"/>
          </a:xfrm>
          <a:prstGeom prst="rect">
            <a:avLst/>
          </a:prstGeom>
        </p:spPr>
        <p:txBody>
          <a:bodyPr lIns="66462" rIns="66462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  <a:defRPr/>
            </a:pPr>
            <a:r>
              <a:rPr lang="en-US" altLang="ko-KR" sz="1000" b="0" noProof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* </a:t>
            </a:r>
            <a:r>
              <a:rPr lang="ko-KR" altLang="en-US" sz="1000" b="0" noProof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사업별 </a:t>
            </a:r>
            <a:r>
              <a:rPr lang="en-US" altLang="ko-KR" sz="1000" b="0" noProof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QC </a:t>
            </a:r>
            <a:r>
              <a:rPr lang="ko-KR" altLang="en-US" sz="1000" b="0" noProof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항목별 </a:t>
            </a:r>
            <a:r>
              <a:rPr lang="en-US" altLang="ko-KR" sz="1000" b="0" noProof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M/H </a:t>
            </a:r>
            <a:r>
              <a:rPr lang="ko-KR" altLang="en-US" sz="1000" b="0" noProof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절감 상세</a:t>
            </a:r>
            <a:endParaRPr kumimoji="0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4685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latin typeface="+mn-ea"/>
                <a:ea typeface="+mn-ea"/>
              </a:rPr>
              <a:t>I. </a:t>
            </a:r>
            <a:r>
              <a:rPr lang="ko-KR" altLang="en-US" sz="2200" dirty="0" smtClean="0">
                <a:solidFill>
                  <a:srgbClr val="000000"/>
                </a:solidFill>
                <a:latin typeface="+mn-ea"/>
                <a:ea typeface="+mn-ea"/>
              </a:rPr>
              <a:t>개요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2" name="내용 개체 틀 13"/>
          <p:cNvSpPr txBox="1">
            <a:spLocks/>
          </p:cNvSpPr>
          <p:nvPr/>
        </p:nvSpPr>
        <p:spPr>
          <a:xfrm>
            <a:off x="272480" y="1219127"/>
            <a:ext cx="8752335" cy="861610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2021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사업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3DQC Report 5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개발 완료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기 완료된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LPC2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사업을 통해 검증 완료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현재 수행 중인 프로젝트 확대 적용 및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 Rule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 개발 필요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2)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신규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사업 수행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(LINE)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따른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3DQC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신규 개발 필요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추진 배경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내용 개체 틀 22"/>
          <p:cNvSpPr txBox="1">
            <a:spLocks/>
          </p:cNvSpPr>
          <p:nvPr/>
        </p:nvSpPr>
        <p:spPr>
          <a:xfrm>
            <a:off x="303006" y="2344495"/>
            <a:ext cx="4642374" cy="4418255"/>
          </a:xfrm>
          <a:prstGeom prst="rect">
            <a:avLst/>
          </a:prstGeom>
          <a:ln w="6350">
            <a:solidFill>
              <a:sysClr val="window" lastClr="FFFFFF">
                <a:lumMod val="50000"/>
              </a:sysClr>
            </a:solidFill>
          </a:ln>
        </p:spPr>
        <p:txBody>
          <a:bodyPr/>
          <a:lstStyle>
            <a:defPPr>
              <a:defRPr lang="ko-KR"/>
            </a:defPPr>
            <a:lvl1pPr indent="0" latinLnBrk="0">
              <a:spcBef>
                <a:spcPts val="1000"/>
              </a:spcBef>
              <a:buFont typeface="Arial" pitchFamily="34" charset="0"/>
              <a:buNone/>
              <a:defRPr sz="1200" b="1">
                <a:latin typeface="+mn-ea"/>
              </a:defRPr>
            </a:lvl1pPr>
            <a:lvl2pPr marL="237600" lvl="1" indent="-133200" latinLnBrk="0">
              <a:spcBef>
                <a:spcPts val="250"/>
              </a:spcBef>
              <a:buFont typeface="Arial" pitchFamily="34" charset="0"/>
              <a:buChar char="-"/>
              <a:defRPr sz="1100"/>
            </a:lvl2pPr>
            <a:lvl3pPr marL="446088" lvl="2" indent="-177800" latinLnBrk="0">
              <a:spcBef>
                <a:spcPts val="250"/>
              </a:spcBef>
              <a:buFont typeface="Wingdings" pitchFamily="2" charset="2"/>
              <a:buChar char="ü"/>
              <a:defRPr sz="1000"/>
            </a:lvl3pPr>
            <a:lvl4pPr marL="623888" indent="-177800" latinLnBrk="0">
              <a:spcBef>
                <a:spcPts val="250"/>
              </a:spcBef>
              <a:buFont typeface="Wingdings" pitchFamily="2" charset="2"/>
              <a:buChar char="§"/>
              <a:defRPr sz="1200"/>
            </a:lvl4pPr>
            <a:lvl5pPr marL="803275" indent="-179388" latinLnBrk="0">
              <a:spcBef>
                <a:spcPts val="250"/>
              </a:spcBef>
              <a:buFont typeface="Arial" pitchFamily="34" charset="0"/>
              <a:buChar char="»"/>
              <a:defRPr sz="12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1422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09221" y="5246578"/>
            <a:ext cx="4259580" cy="32952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09220" y="5167438"/>
            <a:ext cx="4411994" cy="1323439"/>
          </a:xfrm>
          <a:prstGeom prst="rect">
            <a:avLst/>
          </a:prstGeom>
          <a:noFill/>
        </p:spPr>
        <p:txBody>
          <a:bodyPr wrap="square" rIns="36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 IS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도면 생성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Process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및 결과 도출                                        </a:t>
            </a: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개발을 통한 배관 분야 설계 검증 업무 프로세스 구축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(PDMS)</a:t>
            </a: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 Rule 5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개발 완료 및 추가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13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 Rule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필요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  	   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해당 시스템에 대한 기능 확대 개발 필요</a:t>
            </a:r>
            <a:endParaRPr kumimoji="0" lang="ko-KR" altLang="en-US" sz="1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409222" y="2201054"/>
            <a:ext cx="3031610" cy="420440"/>
            <a:chOff x="6151949" y="3489990"/>
            <a:chExt cx="1961442" cy="420440"/>
          </a:xfrm>
        </p:grpSpPr>
        <p:sp>
          <p:nvSpPr>
            <p:cNvPr id="75" name="직사각형 74"/>
            <p:cNvSpPr/>
            <p:nvPr/>
          </p:nvSpPr>
          <p:spPr bwMode="auto">
            <a:xfrm>
              <a:off x="6151949" y="3489990"/>
              <a:ext cx="1961442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76" name="TextBox 89"/>
            <p:cNvSpPr txBox="1">
              <a:spLocks noChangeArrowheads="1"/>
            </p:cNvSpPr>
            <p:nvPr/>
          </p:nvSpPr>
          <p:spPr bwMode="auto">
            <a:xfrm>
              <a:off x="6334984" y="3510320"/>
              <a:ext cx="17643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1. PDMS 3DQC </a:t>
              </a: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추가 </a:t>
              </a: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Rule </a:t>
              </a: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개발 필요 </a:t>
              </a: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(</a:t>
              </a: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배관</a:t>
              </a: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)</a:t>
              </a:r>
              <a:endParaRPr kumimoji="0" lang="en-US" altLang="ko-KR" sz="1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77" name="도넛 76"/>
            <p:cNvSpPr/>
            <p:nvPr/>
          </p:nvSpPr>
          <p:spPr>
            <a:xfrm>
              <a:off x="6264595" y="3590511"/>
              <a:ext cx="70389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8" name="직사각형 77"/>
          <p:cNvSpPr/>
          <p:nvPr/>
        </p:nvSpPr>
        <p:spPr>
          <a:xfrm>
            <a:off x="431218" y="5246578"/>
            <a:ext cx="4389995" cy="32952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 배관 분야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3DQC Report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완료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내용 개체 틀 22"/>
          <p:cNvSpPr txBox="1">
            <a:spLocks/>
          </p:cNvSpPr>
          <p:nvPr/>
        </p:nvSpPr>
        <p:spPr>
          <a:xfrm>
            <a:off x="5043423" y="2344495"/>
            <a:ext cx="4660078" cy="4418255"/>
          </a:xfrm>
          <a:prstGeom prst="rect">
            <a:avLst/>
          </a:prstGeom>
          <a:ln w="6350">
            <a:solidFill>
              <a:sysClr val="window" lastClr="FFFFFF">
                <a:lumMod val="50000"/>
              </a:sysClr>
            </a:solidFill>
          </a:ln>
        </p:spPr>
        <p:txBody>
          <a:bodyPr/>
          <a:lstStyle>
            <a:defPPr>
              <a:defRPr lang="ko-KR"/>
            </a:defPPr>
            <a:lvl1pPr indent="0" latinLnBrk="0">
              <a:spcBef>
                <a:spcPts val="1000"/>
              </a:spcBef>
              <a:buFont typeface="Arial" pitchFamily="34" charset="0"/>
              <a:buNone/>
              <a:defRPr sz="1200" b="1">
                <a:latin typeface="+mn-ea"/>
              </a:defRPr>
            </a:lvl1pPr>
            <a:lvl2pPr marL="237600" lvl="1" indent="-133200" latinLnBrk="0">
              <a:spcBef>
                <a:spcPts val="250"/>
              </a:spcBef>
              <a:buFont typeface="Arial" pitchFamily="34" charset="0"/>
              <a:buChar char="-"/>
              <a:defRPr sz="1100"/>
            </a:lvl2pPr>
            <a:lvl3pPr marL="446088" lvl="2" indent="-177800" latinLnBrk="0">
              <a:spcBef>
                <a:spcPts val="250"/>
              </a:spcBef>
              <a:buFont typeface="Wingdings" pitchFamily="2" charset="2"/>
              <a:buChar char="ü"/>
              <a:defRPr sz="1000"/>
            </a:lvl3pPr>
            <a:lvl4pPr marL="623888" indent="-177800" latinLnBrk="0">
              <a:spcBef>
                <a:spcPts val="250"/>
              </a:spcBef>
              <a:buFont typeface="Wingdings" pitchFamily="2" charset="2"/>
              <a:buChar char="§"/>
              <a:defRPr sz="1200"/>
            </a:lvl4pPr>
            <a:lvl5pPr marL="803275" indent="-179388" latinLnBrk="0">
              <a:spcBef>
                <a:spcPts val="250"/>
              </a:spcBef>
              <a:buFont typeface="Arial" pitchFamily="34" charset="0"/>
              <a:buChar char="»"/>
              <a:defRPr sz="12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1422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149637" y="5246578"/>
            <a:ext cx="4259580" cy="32952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149636" y="5189830"/>
            <a:ext cx="4411994" cy="1323439"/>
          </a:xfrm>
          <a:prstGeom prst="rect">
            <a:avLst/>
          </a:prstGeom>
          <a:noFill/>
        </p:spPr>
        <p:txBody>
          <a:bodyPr wrap="square" rIns="36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 IS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도면 생성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Process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및 결과 도출                                        </a:t>
            </a:r>
          </a:p>
          <a:p>
            <a:pPr marL="171450" marR="0" lvl="0" indent="-1714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3DQC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 존재로 인해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사업 수행 시 기존 설계 검증 방법으로 설계 검증 진행 불가피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(Review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 확인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ISO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도면 확인 등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                                     → 시스템적으로 설계 사항 검토 필요</a:t>
            </a:r>
            <a:endParaRPr kumimoji="0" lang="ko-KR" altLang="en-US" sz="1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149638" y="2201054"/>
            <a:ext cx="4259581" cy="286882"/>
            <a:chOff x="6151949" y="3489990"/>
            <a:chExt cx="2156010" cy="286882"/>
          </a:xfrm>
        </p:grpSpPr>
        <p:sp>
          <p:nvSpPr>
            <p:cNvPr id="83" name="직사각형 82"/>
            <p:cNvSpPr/>
            <p:nvPr/>
          </p:nvSpPr>
          <p:spPr bwMode="auto">
            <a:xfrm>
              <a:off x="6151949" y="3489990"/>
              <a:ext cx="2156010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84" name="TextBox 89"/>
            <p:cNvSpPr txBox="1">
              <a:spLocks noChangeArrowheads="1"/>
            </p:cNvSpPr>
            <p:nvPr/>
          </p:nvSpPr>
          <p:spPr bwMode="auto">
            <a:xfrm>
              <a:off x="6334984" y="3510320"/>
              <a:ext cx="194071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2. </a:t>
              </a: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신규 </a:t>
              </a: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E3D </a:t>
              </a: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적용 사업 수행에 따른 신규 </a:t>
              </a: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Rule </a:t>
              </a: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개발 필요</a:t>
              </a: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(</a:t>
              </a: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배관</a:t>
              </a: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)</a:t>
              </a:r>
              <a:endParaRPr kumimoji="0" lang="en-US" altLang="ko-KR" sz="1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5171634" y="5246578"/>
            <a:ext cx="4389995" cy="329520"/>
          </a:xfrm>
          <a:prstGeom prst="rect">
            <a:avLst/>
          </a:prstGeom>
          <a:solidFill>
            <a:srgbClr val="EB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신규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(LINE)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수행에 따른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시스템 필요 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9" y="2731363"/>
            <a:ext cx="4411993" cy="241485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35" y="2730139"/>
            <a:ext cx="4411994" cy="2416081"/>
          </a:xfrm>
          <a:prstGeom prst="rect">
            <a:avLst/>
          </a:prstGeom>
        </p:spPr>
      </p:pic>
      <p:sp>
        <p:nvSpPr>
          <p:cNvPr id="24" name="도넛 23"/>
          <p:cNvSpPr/>
          <p:nvPr/>
        </p:nvSpPr>
        <p:spPr>
          <a:xfrm>
            <a:off x="5420271" y="2301575"/>
            <a:ext cx="108793" cy="85840"/>
          </a:xfrm>
          <a:prstGeom prst="donut">
            <a:avLst>
              <a:gd name="adj" fmla="val 5496"/>
            </a:avLst>
          </a:prstGeom>
          <a:solidFill>
            <a:srgbClr val="7CB8E0"/>
          </a:solidFill>
          <a:ln>
            <a:solidFill>
              <a:srgbClr val="7CB8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82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07" y="1770182"/>
            <a:ext cx="9206003" cy="3615739"/>
          </a:xfrm>
          <a:prstGeom prst="rect">
            <a:avLst/>
          </a:prstGeom>
        </p:spPr>
      </p:pic>
      <p:sp>
        <p:nvSpPr>
          <p:cNvPr id="56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Ⅲ.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기대효과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정량적 기대효과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3007" y="1467438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&lt;LINE&gt;</a:t>
            </a:r>
            <a:endParaRPr lang="ko-KR" altLang="en-US" sz="1400" b="1" dirty="0"/>
          </a:p>
        </p:txBody>
      </p:sp>
      <p:sp>
        <p:nvSpPr>
          <p:cNvPr id="42" name="내용 개체 틀 13"/>
          <p:cNvSpPr txBox="1">
            <a:spLocks/>
          </p:cNvSpPr>
          <p:nvPr/>
        </p:nvSpPr>
        <p:spPr>
          <a:xfrm>
            <a:off x="584556" y="1131714"/>
            <a:ext cx="8079078" cy="823376"/>
          </a:xfrm>
          <a:prstGeom prst="rect">
            <a:avLst/>
          </a:prstGeom>
        </p:spPr>
        <p:txBody>
          <a:bodyPr lIns="66462" rIns="66462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*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사업별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QC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항목별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M/H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절감 상세</a:t>
            </a:r>
            <a:endParaRPr lang="en-US" altLang="ko-KR" sz="923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802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IV.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향후 계획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1" name="내용 개체 틀 13"/>
          <p:cNvSpPr txBox="1">
            <a:spLocks/>
          </p:cNvSpPr>
          <p:nvPr/>
        </p:nvSpPr>
        <p:spPr>
          <a:xfrm>
            <a:off x="1411934" y="2853499"/>
            <a:ext cx="2034811" cy="1045722"/>
          </a:xfrm>
          <a:prstGeom prst="rect">
            <a:avLst/>
          </a:prstGeom>
          <a:ln>
            <a:noFill/>
          </a:ln>
        </p:spPr>
        <p:txBody>
          <a:bodyPr lIns="66462" rIns="66462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900" b="0" noProof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S3D</a:t>
            </a:r>
            <a:r>
              <a:rPr lang="ko-KR" altLang="en-US" sz="900" b="0" noProof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900" b="0" noProof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3DQC 2</a:t>
            </a:r>
            <a:r>
              <a:rPr lang="ko-KR" altLang="en-US" sz="900" b="0" noProof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차 개발</a:t>
            </a:r>
            <a:endParaRPr lang="en-US" altLang="ko-KR" sz="900" b="0" noProof="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9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QC</a:t>
            </a:r>
            <a:r>
              <a:rPr kumimoji="0" lang="en-US" altLang="ko-KR" sz="9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Rule 24</a:t>
            </a:r>
            <a:r>
              <a:rPr lang="ko-KR" altLang="en-US" sz="900" b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종 추가 개발</a:t>
            </a:r>
            <a:endParaRPr lang="en-US" altLang="ko-KR" sz="900" b="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900" b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3DQC </a:t>
            </a:r>
            <a:r>
              <a:rPr lang="ko-KR" altLang="en-US" sz="900" b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업무 프로세스 정립</a:t>
            </a:r>
            <a:endParaRPr lang="en-US" altLang="ko-KR" sz="900" b="0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900" b="0" noProof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S3D, PDMS, E3D </a:t>
            </a:r>
            <a:r>
              <a:rPr lang="ko-KR" altLang="en-US" sz="900" b="0" noProof="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전 사업 적용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72" name="Text Box 85"/>
          <p:cNvSpPr txBox="1">
            <a:spLocks noChangeArrowheads="1"/>
          </p:cNvSpPr>
          <p:nvPr/>
        </p:nvSpPr>
        <p:spPr bwMode="auto">
          <a:xfrm>
            <a:off x="2954070" y="1241920"/>
            <a:ext cx="3340050" cy="37712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lvl="0" algn="ctr" latinLnBrk="0">
              <a:defRPr sz="2400" b="1" kern="0" spc="-4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pPr defTabSz="843924">
              <a:defRPr/>
            </a:pPr>
            <a:r>
              <a:rPr lang="ko-KR" altLang="en-US" sz="2215" b="0" dirty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“</a:t>
            </a:r>
            <a:r>
              <a:rPr lang="en-US" altLang="ko-KR" sz="2215" b="0" dirty="0" smtClean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3DQC </a:t>
            </a:r>
            <a:r>
              <a:rPr lang="ko-KR" altLang="en-US" sz="2215" b="0" dirty="0" smtClean="0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rPr>
              <a:t>고도화 및 안정화” </a:t>
            </a:r>
            <a:endParaRPr lang="ko-KR" altLang="en-US" sz="2215" b="0" dirty="0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고도화 및 안정화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갈매기형 수장 20"/>
          <p:cNvSpPr/>
          <p:nvPr/>
        </p:nvSpPr>
        <p:spPr>
          <a:xfrm>
            <a:off x="5618719" y="1763818"/>
            <a:ext cx="2357189" cy="678727"/>
          </a:xfrm>
          <a:prstGeom prst="chevron">
            <a:avLst/>
          </a:prstGeom>
          <a:ln>
            <a:noFill/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3515326" y="1763818"/>
            <a:ext cx="2357189" cy="678727"/>
          </a:xfrm>
          <a:prstGeom prst="chevron">
            <a:avLst/>
          </a:prstGeom>
          <a:ln>
            <a:noFill/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153123"/>
              <a:satOff val="-2196"/>
              <a:lumOff val="12807"/>
              <a:alphaOff val="0"/>
            </a:schemeClr>
          </a:fillRef>
          <a:effectRef idx="0">
            <a:schemeClr val="accent1">
              <a:shade val="80000"/>
              <a:hueOff val="153123"/>
              <a:satOff val="-2196"/>
              <a:lumOff val="12807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갈매기형 수장 6"/>
          <p:cNvSpPr txBox="1"/>
          <p:nvPr/>
        </p:nvSpPr>
        <p:spPr>
          <a:xfrm>
            <a:off x="3868410" y="1763818"/>
            <a:ext cx="1651022" cy="6787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015" tIns="38672" rIns="38672" bIns="38672" numCol="1" spcCol="1270" anchor="ctr" anchorCtr="0">
            <a:noAutofit/>
          </a:bodyPr>
          <a:lstStyle/>
          <a:p>
            <a:pPr lvl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b="1" dirty="0" smtClean="0">
                <a:solidFill>
                  <a:schemeClr val="bg1"/>
                </a:solidFill>
              </a:rPr>
              <a:t>3DQC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고도화</a:t>
            </a:r>
            <a:endParaRPr lang="ko-KR" altLang="en-US" sz="1200" b="1" kern="1200" dirty="0">
              <a:solidFill>
                <a:schemeClr val="bg1"/>
              </a:solidFill>
            </a:endParaRPr>
          </a:p>
        </p:txBody>
      </p:sp>
      <p:sp>
        <p:nvSpPr>
          <p:cNvPr id="17" name="오각형 16"/>
          <p:cNvSpPr/>
          <p:nvPr/>
        </p:nvSpPr>
        <p:spPr>
          <a:xfrm>
            <a:off x="1411934" y="1763818"/>
            <a:ext cx="2357189" cy="678727"/>
          </a:xfrm>
          <a:prstGeom prst="homePlate">
            <a:avLst/>
          </a:prstGeom>
          <a:ln>
            <a:noFill/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306246"/>
              <a:satOff val="-4392"/>
              <a:lumOff val="25615"/>
              <a:alphaOff val="0"/>
            </a:schemeClr>
          </a:fillRef>
          <a:effectRef idx="0">
            <a:schemeClr val="accent1">
              <a:shade val="80000"/>
              <a:hueOff val="306246"/>
              <a:satOff val="-4392"/>
              <a:lumOff val="25615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갈매기형 수장 8"/>
          <p:cNvSpPr txBox="1"/>
          <p:nvPr/>
        </p:nvSpPr>
        <p:spPr>
          <a:xfrm>
            <a:off x="1441951" y="1763818"/>
            <a:ext cx="1999036" cy="6787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015" tIns="38672" rIns="38672" bIns="38672" numCol="1" spcCol="1270" anchor="ctr" anchorCtr="0">
            <a:noAutofit/>
          </a:bodyPr>
          <a:lstStyle/>
          <a:p>
            <a:pPr lvl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b="1" dirty="0" smtClean="0">
                <a:solidFill>
                  <a:schemeClr val="bg1"/>
                </a:solidFill>
              </a:rPr>
              <a:t>3DQC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사업 적용</a:t>
            </a:r>
            <a:endParaRPr lang="ko-KR" altLang="en-US" sz="1200" b="1" kern="1200" dirty="0">
              <a:solidFill>
                <a:schemeClr val="bg1"/>
              </a:solidFill>
            </a:endParaRPr>
          </a:p>
        </p:txBody>
      </p:sp>
      <p:sp>
        <p:nvSpPr>
          <p:cNvPr id="24" name="내용 개체 틀 13"/>
          <p:cNvSpPr txBox="1">
            <a:spLocks/>
          </p:cNvSpPr>
          <p:nvPr/>
        </p:nvSpPr>
        <p:spPr>
          <a:xfrm>
            <a:off x="3515326" y="2853499"/>
            <a:ext cx="2034811" cy="1045722"/>
          </a:xfrm>
          <a:prstGeom prst="rect">
            <a:avLst/>
          </a:prstGeom>
          <a:ln>
            <a:noFill/>
          </a:ln>
        </p:spPr>
        <p:txBody>
          <a:bodyPr lIns="66462" rIns="66462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S3D 3DQC 2</a:t>
            </a:r>
            <a:r>
              <a:rPr lang="ko-KR" altLang="en-US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차 개발 기준 </a:t>
            </a:r>
            <a:r>
              <a:rPr lang="en-US" altLang="ko-KR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PDMS, E3D 3DQC </a:t>
            </a:r>
            <a:r>
              <a:rPr lang="ko-KR" altLang="en-US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추가 개발</a:t>
            </a:r>
            <a:endParaRPr lang="en-US" altLang="ko-KR" sz="900" b="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marR="0" lvl="0" indent="-17145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900" b="0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배관 외 분야 </a:t>
            </a:r>
            <a:r>
              <a:rPr lang="en-US" altLang="ko-KR" sz="900" b="0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3DQC </a:t>
            </a:r>
            <a:r>
              <a:rPr lang="ko-KR" altLang="en-US" sz="900" b="0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적용 가능 </a:t>
            </a:r>
            <a:r>
              <a:rPr lang="en-US" altLang="ko-KR" sz="900" b="0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/>
            </a:r>
            <a:br>
              <a:rPr lang="en-US" altLang="ko-KR" sz="900" b="0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900" b="0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여부 검토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25" name="내용 개체 틀 13"/>
          <p:cNvSpPr txBox="1">
            <a:spLocks/>
          </p:cNvSpPr>
          <p:nvPr/>
        </p:nvSpPr>
        <p:spPr>
          <a:xfrm>
            <a:off x="5618718" y="2853499"/>
            <a:ext cx="2357190" cy="1045722"/>
          </a:xfrm>
          <a:prstGeom prst="rect">
            <a:avLst/>
          </a:prstGeom>
          <a:ln>
            <a:noFill/>
          </a:ln>
        </p:spPr>
        <p:txBody>
          <a:bodyPr lIns="66462" rIns="66462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ko-KR" altLang="en-US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배관 외 분야 </a:t>
            </a:r>
            <a:r>
              <a:rPr lang="en-US" altLang="ko-KR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3DQC </a:t>
            </a:r>
            <a:r>
              <a:rPr lang="ko-KR" altLang="en-US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통합 개발 </a:t>
            </a:r>
            <a:r>
              <a:rPr lang="en-US" altLang="ko-KR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/>
            </a:r>
            <a:br>
              <a:rPr lang="en-US" altLang="ko-KR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(S3D, E3D)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altLang="ko-KR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3DQC </a:t>
            </a:r>
            <a:r>
              <a:rPr lang="ko-KR" altLang="en-US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통합 시스템 및 업무 프로세스 </a:t>
            </a:r>
            <a:r>
              <a:rPr lang="en-US" altLang="ko-KR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/>
            </a:r>
            <a:br>
              <a:rPr lang="en-US" altLang="ko-KR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sz="9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안정화</a:t>
            </a:r>
            <a:endParaRPr lang="en-US" altLang="ko-KR" sz="900" b="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1934" y="2576500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/>
                </a:solidFill>
              </a:rPr>
              <a:t>STEP1 (2023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년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)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15326" y="257650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/>
                </a:solidFill>
              </a:rPr>
              <a:t>STEP2 (2024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년</a:t>
            </a:r>
            <a:r>
              <a:rPr lang="en-US" altLang="ko-KR" sz="1200" b="1" dirty="0">
                <a:solidFill>
                  <a:schemeClr val="tx2"/>
                </a:solidFill>
              </a:rPr>
              <a:t>~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)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18718" y="257650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/>
                </a:solidFill>
              </a:rPr>
              <a:t>STEP3 (2025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년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~)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11934" y="2853499"/>
            <a:ext cx="2034811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515326" y="2853499"/>
            <a:ext cx="2034811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618718" y="2853499"/>
            <a:ext cx="2034811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03007" y="400916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9125" y="400916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운영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갈매기형 수장 6"/>
          <p:cNvSpPr txBox="1"/>
          <p:nvPr/>
        </p:nvSpPr>
        <p:spPr>
          <a:xfrm>
            <a:off x="5946854" y="1763818"/>
            <a:ext cx="1651022" cy="6787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6015" tIns="38672" rIns="38672" bIns="38672" numCol="1" spcCol="1270" anchor="ctr" anchorCtr="0">
            <a:noAutofit/>
          </a:bodyPr>
          <a:lstStyle/>
          <a:p>
            <a:pPr lvl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b="1" dirty="0" smtClean="0">
                <a:solidFill>
                  <a:schemeClr val="bg1"/>
                </a:solidFill>
              </a:rPr>
              <a:t>3DQC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고도화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lvl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kern="1200" dirty="0" smtClean="0">
                <a:solidFill>
                  <a:schemeClr val="bg1"/>
                </a:solidFill>
              </a:rPr>
              <a:t>및 안정화</a:t>
            </a:r>
            <a:endParaRPr lang="ko-KR" altLang="en-US" sz="1200" b="1" kern="1200" dirty="0">
              <a:solidFill>
                <a:schemeClr val="bg1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215745"/>
              </p:ext>
            </p:extLst>
          </p:nvPr>
        </p:nvGraphicFramePr>
        <p:xfrm>
          <a:off x="822415" y="4433243"/>
          <a:ext cx="7905686" cy="1788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942">
                  <a:extLst>
                    <a:ext uri="{9D8B030D-6E8A-4147-A177-3AD203B41FA5}">
                      <a16:colId xmlns:a16="http://schemas.microsoft.com/office/drawing/2014/main" val="426534142"/>
                    </a:ext>
                  </a:extLst>
                </a:gridCol>
                <a:gridCol w="1568043">
                  <a:extLst>
                    <a:ext uri="{9D8B030D-6E8A-4147-A177-3AD203B41FA5}">
                      <a16:colId xmlns:a16="http://schemas.microsoft.com/office/drawing/2014/main" val="615827177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2116441719"/>
                    </a:ext>
                  </a:extLst>
                </a:gridCol>
                <a:gridCol w="1679601">
                  <a:extLst>
                    <a:ext uri="{9D8B030D-6E8A-4147-A177-3AD203B41FA5}">
                      <a16:colId xmlns:a16="http://schemas.microsoft.com/office/drawing/2014/main" val="509873471"/>
                    </a:ext>
                  </a:extLst>
                </a:gridCol>
              </a:tblGrid>
              <a:tr h="257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atin typeface="+mn-lt"/>
                        </a:rPr>
                        <a:t>S/N</a:t>
                      </a:r>
                      <a:endParaRPr lang="ko-KR" altLang="en-US" sz="9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</a:rPr>
                        <a:t>구분</a:t>
                      </a:r>
                      <a:endParaRPr lang="ko-KR" altLang="en-US" sz="900" b="1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</a:rPr>
                        <a:t>내용</a:t>
                      </a:r>
                      <a:endParaRPr lang="ko-KR" altLang="en-US" sz="900" b="1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+mn-lt"/>
                        </a:rPr>
                        <a:t>비고</a:t>
                      </a:r>
                      <a:endParaRPr lang="ko-KR" altLang="en-US" sz="900" b="1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999692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+mn-lt"/>
                        </a:rPr>
                        <a:t>1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+mn-lt"/>
                        </a:rPr>
                        <a:t>모니터링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+mn-lt"/>
                        </a:rPr>
                        <a:t>-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주기적 모니터링을 통한 사용 현황 및 불편사항 점검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+mn-lt"/>
                        </a:rPr>
                        <a:t>- </a:t>
                      </a:r>
                      <a:r>
                        <a:rPr lang="ko-KR" altLang="en-US" sz="900" dirty="0" smtClean="0">
                          <a:latin typeface="+mn-lt"/>
                        </a:rPr>
                        <a:t>매 분기 </a:t>
                      </a:r>
                      <a:r>
                        <a:rPr lang="en-US" altLang="ko-KR" sz="900" dirty="0" smtClean="0">
                          <a:latin typeface="+mn-lt"/>
                        </a:rPr>
                        <a:t>1</a:t>
                      </a:r>
                      <a:r>
                        <a:rPr lang="ko-KR" altLang="en-US" sz="900" dirty="0" smtClean="0">
                          <a:latin typeface="+mn-lt"/>
                        </a:rPr>
                        <a:t>회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 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163080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+mn-lt"/>
                        </a:rPr>
                        <a:t>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+mn-lt"/>
                        </a:rPr>
                        <a:t>사용자 교육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+mn-lt"/>
                        </a:rPr>
                        <a:t>- </a:t>
                      </a:r>
                      <a:r>
                        <a:rPr lang="ko-KR" altLang="en-US" sz="900" dirty="0" smtClean="0">
                          <a:latin typeface="+mn-lt"/>
                        </a:rPr>
                        <a:t>사용자 교육을 통한 업무 프로세스 조기 정착 지원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+mn-lt"/>
                        </a:rPr>
                        <a:t>- </a:t>
                      </a:r>
                      <a:r>
                        <a:rPr lang="ko-KR" altLang="en-US" sz="900" dirty="0" smtClean="0">
                          <a:latin typeface="+mn-lt"/>
                        </a:rPr>
                        <a:t>향후 일정 협의 예정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74368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+mn-lt"/>
                        </a:rPr>
                        <a:t>3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+mn-lt"/>
                        </a:rPr>
                        <a:t>운영 지원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+mn-lt"/>
                        </a:rPr>
                        <a:t>- </a:t>
                      </a:r>
                      <a:r>
                        <a:rPr lang="ko-KR" altLang="en-US" sz="900" dirty="0" smtClean="0">
                          <a:latin typeface="+mn-lt"/>
                        </a:rPr>
                        <a:t>전반적인 시스템 기술 지원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8608911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+mn-lt"/>
                        </a:rPr>
                        <a:t>4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+mn-lt"/>
                        </a:rPr>
                        <a:t>시스템 적용 독려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+mn-lt"/>
                        </a:rPr>
                        <a:t>- </a:t>
                      </a:r>
                      <a:r>
                        <a:rPr lang="ko-KR" altLang="en-US" sz="900" dirty="0" smtClean="0">
                          <a:latin typeface="+mn-lt"/>
                        </a:rPr>
                        <a:t>시스템 적용 사례를 통한 시스템 적용 독려 </a:t>
                      </a:r>
                      <a:r>
                        <a:rPr lang="en-US" altLang="ko-KR" sz="900" dirty="0" smtClean="0">
                          <a:latin typeface="+mn-lt"/>
                        </a:rPr>
                        <a:t>(PM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lt"/>
                        </a:rPr>
                        <a:t>및 담당자</a:t>
                      </a:r>
                      <a:r>
                        <a:rPr lang="en-US" altLang="ko-KR" sz="900" baseline="0" dirty="0" smtClean="0">
                          <a:latin typeface="+mn-lt"/>
                        </a:rPr>
                        <a:t>)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053084"/>
                  </a:ext>
                </a:extLst>
              </a:tr>
              <a:tr h="306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+mn-lt"/>
                        </a:rPr>
                        <a:t>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+mn-lt"/>
                        </a:rPr>
                        <a:t>시스템 개선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+mn-lt"/>
                        </a:rPr>
                        <a:t>- </a:t>
                      </a:r>
                      <a:r>
                        <a:rPr lang="ko-KR" altLang="en-US" sz="900" dirty="0" smtClean="0">
                          <a:latin typeface="+mn-lt"/>
                        </a:rPr>
                        <a:t>시스템 적용 결과에 대한 지속적인 </a:t>
                      </a:r>
                      <a:r>
                        <a:rPr lang="en-US" altLang="ko-KR" sz="900" dirty="0" smtClean="0">
                          <a:latin typeface="+mn-lt"/>
                        </a:rPr>
                        <a:t>Feedback </a:t>
                      </a:r>
                      <a:r>
                        <a:rPr lang="ko-KR" altLang="en-US" sz="900" dirty="0" smtClean="0">
                          <a:latin typeface="+mn-lt"/>
                        </a:rPr>
                        <a:t>접수 및 반영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786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539462" y="1037385"/>
            <a:ext cx="827077" cy="40009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 pitchFamily="34" charset="0"/>
              </a:rPr>
              <a:t>첨 부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2613000" y="1478143"/>
            <a:ext cx="468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6"/>
          <p:cNvSpPr txBox="1">
            <a:spLocks/>
          </p:cNvSpPr>
          <p:nvPr/>
        </p:nvSpPr>
        <p:spPr>
          <a:xfrm>
            <a:off x="2981579" y="1700808"/>
            <a:ext cx="4769920" cy="474784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romanU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1pPr>
            <a:lvl2pPr marL="446088" indent="-25082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2pPr>
            <a:lvl3pPr marL="447675" indent="0" algn="l" defTabSz="990600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None/>
              <a:tabLst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3pPr>
            <a:lvl4pPr marL="12573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4pPr>
            <a:lvl5pPr marL="15240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2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  <a:spcBef>
                <a:spcPts val="100"/>
              </a:spcBef>
              <a:buFont typeface="+mj-lt"/>
              <a:buAutoNum type="arabicParenR"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3DQC</a:t>
            </a:r>
            <a:r>
              <a:rPr lang="en-US" altLang="ko-KR" sz="1400" b="1" dirty="0" smtClean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solidFill>
                  <a:sysClr val="windowText" lastClr="000000"/>
                </a:solidFill>
                <a:latin typeface="+mj-ea"/>
                <a:ea typeface="+mj-ea"/>
              </a:rPr>
              <a:t>적용 </a:t>
            </a:r>
            <a:r>
              <a:rPr lang="ko-KR" altLang="en-US" sz="1400" b="1" dirty="0" err="1" smtClean="0">
                <a:solidFill>
                  <a:sysClr val="windowText" lastClr="000000"/>
                </a:solidFill>
                <a:latin typeface="+mj-ea"/>
                <a:ea typeface="+mj-ea"/>
              </a:rPr>
              <a:t>실사례</a:t>
            </a:r>
            <a:endParaRPr lang="en-US" altLang="ko-KR" sz="1400" b="1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883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86781"/>
          <a:stretch/>
        </p:blipFill>
        <p:spPr>
          <a:xfrm>
            <a:off x="303007" y="1962348"/>
            <a:ext cx="9206004" cy="586044"/>
          </a:xfrm>
          <a:prstGeom prst="rect">
            <a:avLst/>
          </a:prstGeom>
        </p:spPr>
      </p:pic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[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</a:rPr>
              <a:t>첨부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] 1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3DQC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적용 </a:t>
            </a:r>
            <a:r>
              <a:rPr lang="ko-KR" altLang="en-US" sz="2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실사례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(TUCF)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ISO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Drawing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Issue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이후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Check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되어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Rework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방지한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사례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(1/3)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13"/>
          <p:cNvSpPr txBox="1">
            <a:spLocks/>
          </p:cNvSpPr>
          <p:nvPr/>
        </p:nvSpPr>
        <p:spPr>
          <a:xfrm>
            <a:off x="584556" y="1131714"/>
            <a:ext cx="8079078" cy="823376"/>
          </a:xfrm>
          <a:prstGeom prst="rect">
            <a:avLst/>
          </a:prstGeom>
        </p:spPr>
        <p:txBody>
          <a:bodyPr lIns="66462" rIns="66462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021" indent="-211021">
              <a:buFont typeface="+mj-lt"/>
              <a:buAutoNum type="arabicParenR"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QC_01_Piping Expansion for TW &amp; Nozzle Length Check for TE and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AE</a:t>
            </a:r>
            <a:b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</a:b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대상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: Temperature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Element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2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개소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/>
            </a:r>
            <a:b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</a:b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예상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Rework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현장에서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R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ework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발생 시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0.75, 1.5”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Line Cutting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및 재설치 등으로 약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4 D/I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소요 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예상 </a:t>
            </a:r>
            <a:r>
              <a:rPr lang="en-US" altLang="ko-KR" sz="1000" b="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000" u="sng" dirty="0" smtClean="0">
                <a:solidFill>
                  <a:srgbClr val="C00000"/>
                </a:solidFill>
                <a:sym typeface="Wingdings" panose="05000000000000000000" pitchFamily="2" charset="2"/>
              </a:rPr>
              <a:t>약 </a:t>
            </a:r>
            <a:r>
              <a:rPr lang="en-US" altLang="ko-KR" sz="1000" u="sng" dirty="0" smtClean="0">
                <a:solidFill>
                  <a:srgbClr val="C00000"/>
                </a:solidFill>
                <a:sym typeface="Wingdings" panose="05000000000000000000" pitchFamily="2" charset="2"/>
              </a:rPr>
              <a:t>4 D/I </a:t>
            </a:r>
            <a:r>
              <a:rPr lang="ko-KR" altLang="en-US" sz="1000" u="sng" dirty="0" smtClean="0">
                <a:solidFill>
                  <a:srgbClr val="C00000"/>
                </a:solidFill>
                <a:sym typeface="Wingdings" panose="05000000000000000000" pitchFamily="2" charset="2"/>
              </a:rPr>
              <a:t>절감</a:t>
            </a:r>
            <a:endParaRPr kumimoji="0" lang="en-US" altLang="ko-KR" sz="1000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11021" marR="0" lvl="0" indent="-211021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endParaRPr kumimoji="0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904" y="2792982"/>
            <a:ext cx="4377106" cy="34230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06" y="2792982"/>
            <a:ext cx="4706678" cy="34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[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</a:rPr>
              <a:t>첨부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] 1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3DQC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적용 </a:t>
            </a:r>
            <a:r>
              <a:rPr lang="ko-KR" altLang="en-US" sz="2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실사례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(TUCF)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ISO Drawing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Issue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이후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Check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되어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Rework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방지한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사례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(2/3)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13"/>
          <p:cNvSpPr txBox="1">
            <a:spLocks/>
          </p:cNvSpPr>
          <p:nvPr/>
        </p:nvSpPr>
        <p:spPr>
          <a:xfrm>
            <a:off x="584556" y="1131714"/>
            <a:ext cx="8079078" cy="823376"/>
          </a:xfrm>
          <a:prstGeom prst="rect">
            <a:avLst/>
          </a:prstGeom>
        </p:spPr>
        <p:txBody>
          <a:bodyPr lIns="66462" rIns="66462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arenR" startAt="2"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QC_21_Pump Suction Straight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Run</a:t>
            </a:r>
            <a:b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</a:b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대상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: Pump Suction Straight Run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Check 9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개소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/>
            </a:r>
            <a:b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</a:b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예상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Rework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현장에서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Rework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발생 시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10”, 8”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등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Line Cutting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및 재설치 등으로 약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230 D/I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소요 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예상 </a:t>
            </a:r>
            <a:r>
              <a:rPr lang="en-US" altLang="ko-KR" sz="1000" dirty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000" u="sng" dirty="0">
                <a:solidFill>
                  <a:srgbClr val="C00000"/>
                </a:solidFill>
                <a:sym typeface="Wingdings" panose="05000000000000000000" pitchFamily="2" charset="2"/>
              </a:rPr>
              <a:t>약 </a:t>
            </a:r>
            <a:r>
              <a:rPr lang="en-US" altLang="ko-KR" sz="1000" u="sng" dirty="0" smtClean="0">
                <a:solidFill>
                  <a:srgbClr val="C00000"/>
                </a:solidFill>
                <a:sym typeface="Wingdings" panose="05000000000000000000" pitchFamily="2" charset="2"/>
              </a:rPr>
              <a:t>230 </a:t>
            </a:r>
            <a:r>
              <a:rPr lang="en-US" altLang="ko-KR" sz="1000" u="sng" dirty="0">
                <a:solidFill>
                  <a:srgbClr val="C00000"/>
                </a:solidFill>
                <a:sym typeface="Wingdings" panose="05000000000000000000" pitchFamily="2" charset="2"/>
              </a:rPr>
              <a:t>D/I </a:t>
            </a:r>
            <a:r>
              <a:rPr lang="ko-KR" altLang="en-US" sz="1000" u="sng" dirty="0">
                <a:solidFill>
                  <a:srgbClr val="C00000"/>
                </a:solidFill>
                <a:sym typeface="Wingdings" panose="05000000000000000000" pitchFamily="2" charset="2"/>
              </a:rPr>
              <a:t>절감</a:t>
            </a:r>
            <a:endParaRPr lang="en-US" altLang="ko-KR" sz="1000" u="sng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228600" indent="-228600">
              <a:buFont typeface="+mj-lt"/>
              <a:buAutoNum type="arabicParenR" startAt="2"/>
              <a:defRPr/>
            </a:pPr>
            <a:endParaRPr kumimoji="0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07" y="1955090"/>
            <a:ext cx="9206003" cy="150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2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[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첨부</a:t>
            </a:r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] 1</a:t>
            </a:r>
            <a:r>
              <a:rPr lang="en-US" altLang="ko-KR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. 3DQC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적용 </a:t>
            </a:r>
            <a:r>
              <a:rPr lang="ko-KR" altLang="en-US" sz="22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실사례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(TUCF)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ISO Drawing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Issue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이후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Check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되어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Rework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방지한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사례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(3/3)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13"/>
          <p:cNvSpPr txBox="1">
            <a:spLocks/>
          </p:cNvSpPr>
          <p:nvPr/>
        </p:nvSpPr>
        <p:spPr>
          <a:xfrm>
            <a:off x="584556" y="1131714"/>
            <a:ext cx="8079078" cy="823376"/>
          </a:xfrm>
          <a:prstGeom prst="rect">
            <a:avLst/>
          </a:prstGeom>
        </p:spPr>
        <p:txBody>
          <a:bodyPr lIns="66462" rIns="66462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arenR" startAt="3"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QC_25_Minimum Drain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Elevation</a:t>
            </a:r>
            <a:b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</a:b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대상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: 3”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Line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Drain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Elevation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개소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/>
            </a:r>
            <a:b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</a:b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예상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Rework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현장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Rework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발생 시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3”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Line Cutting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및 재설치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Support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재설치 등으로 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약 </a:t>
            </a:r>
            <a:r>
              <a:rPr lang="en-US" altLang="ko-KR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11 D/I </a:t>
            </a:r>
            <a:r>
              <a:rPr lang="ko-KR" altLang="en-US" sz="1000" b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소요 </a:t>
            </a:r>
            <a:r>
              <a:rPr lang="ko-KR" altLang="en-US" sz="1000" b="0" dirty="0" smtClean="0">
                <a:solidFill>
                  <a:sysClr val="windowText" lastClr="000000"/>
                </a:solidFill>
                <a:sym typeface="Wingdings" panose="05000000000000000000" pitchFamily="2" charset="2"/>
              </a:rPr>
              <a:t>예상</a:t>
            </a:r>
            <a:r>
              <a:rPr lang="ko-KR" altLang="en-US" sz="1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000" dirty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000" u="sng" dirty="0">
                <a:solidFill>
                  <a:srgbClr val="C00000"/>
                </a:solidFill>
                <a:sym typeface="Wingdings" panose="05000000000000000000" pitchFamily="2" charset="2"/>
              </a:rPr>
              <a:t>약 </a:t>
            </a:r>
            <a:r>
              <a:rPr lang="en-US" altLang="ko-KR" sz="1000" u="sng" dirty="0">
                <a:solidFill>
                  <a:srgbClr val="C00000"/>
                </a:solidFill>
                <a:sym typeface="Wingdings" panose="05000000000000000000" pitchFamily="2" charset="2"/>
              </a:rPr>
              <a:t>4 D/I </a:t>
            </a:r>
            <a:r>
              <a:rPr lang="ko-KR" altLang="en-US" sz="1000" u="sng" dirty="0">
                <a:solidFill>
                  <a:srgbClr val="C00000"/>
                </a:solidFill>
                <a:sym typeface="Wingdings" panose="05000000000000000000" pitchFamily="2" charset="2"/>
              </a:rPr>
              <a:t>절감</a:t>
            </a:r>
            <a:endParaRPr lang="en-US" altLang="ko-KR" sz="1000" u="sng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228600" indent="-228600">
              <a:buFont typeface="+mj-lt"/>
              <a:buAutoNum type="arabicParenR" startAt="3"/>
              <a:defRPr/>
            </a:pPr>
            <a:endParaRPr kumimoji="0" lang="en-US" altLang="ko-KR" sz="10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11021" marR="0" lvl="0" indent="-211021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 startAt="3"/>
              <a:tabLst/>
              <a:defRPr/>
            </a:pPr>
            <a:endParaRPr kumimoji="0" lang="en-US" altLang="ko-KR" sz="923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6292"/>
          <a:stretch/>
        </p:blipFill>
        <p:spPr>
          <a:xfrm>
            <a:off x="303006" y="1955090"/>
            <a:ext cx="9206003" cy="542778"/>
          </a:xfrm>
          <a:prstGeom prst="rect">
            <a:avLst/>
          </a:prstGeom>
        </p:spPr>
      </p:pic>
      <p:pic>
        <p:nvPicPr>
          <p:cNvPr id="8" name="그림 7" descr="image00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3" r="13993"/>
          <a:stretch/>
        </p:blipFill>
        <p:spPr bwMode="auto">
          <a:xfrm>
            <a:off x="2256854" y="2603157"/>
            <a:ext cx="5392292" cy="395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32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4"/>
          <p:cNvSpPr>
            <a:spLocks noChangeArrowheads="1"/>
          </p:cNvSpPr>
          <p:nvPr/>
        </p:nvSpPr>
        <p:spPr bwMode="auto">
          <a:xfrm>
            <a:off x="5160237" y="5101810"/>
            <a:ext cx="4058169" cy="928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144000" tIns="46800" rIns="86400" bIns="46800" anchor="ctr"/>
          <a:lstStyle/>
          <a:p>
            <a:pPr marL="84138" marR="0" lvl="0" indent="-84138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8700" algn="l"/>
              </a:tabLst>
              <a:defRPr/>
            </a:pPr>
            <a:r>
              <a:rPr kumimoji="0" lang="en-US" altLang="ko-KR" sz="9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3DQC Rule </a:t>
            </a:r>
            <a:r>
              <a:rPr kumimoji="0" lang="ko-KR" altLang="en-US" sz="9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 개발 </a:t>
            </a:r>
            <a:r>
              <a:rPr kumimoji="0" lang="ko-KR" altLang="en-US" sz="9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9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</a:t>
            </a:r>
            <a:r>
              <a:rPr kumimoji="0" lang="ko-KR" altLang="en-US" sz="9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시스템 </a:t>
            </a:r>
            <a:r>
              <a:rPr kumimoji="0" lang="en-US" altLang="ko-KR" sz="9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(3DQC) </a:t>
            </a:r>
            <a:r>
              <a:rPr kumimoji="0" lang="ko-KR" altLang="en-US" sz="9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</a:t>
            </a:r>
            <a:endParaRPr kumimoji="0" lang="en-US" altLang="ko-KR" sz="900" b="1" i="1" u="sng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84138" marR="0" lvl="0" indent="-841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8700" algn="l"/>
              </a:tabLst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PDMS 3DQC Rule 13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개발을 통한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S3D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3DQC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QC Rule 18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일치</a:t>
            </a:r>
            <a:endParaRPr kumimoji="0" lang="en-US" altLang="ko-KR" sz="900" b="1" i="1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84138" marR="0" lvl="0" indent="-841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8700" algn="l"/>
              </a:tabLst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E3D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시스템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(3DQC)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(QC Rule 18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개발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84138" marR="0" lvl="0" indent="-841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8700" algn="l"/>
              </a:tabLst>
              <a:defRPr/>
            </a:pPr>
            <a:r>
              <a:rPr kumimoji="0" lang="en-US" altLang="ko-KR" sz="9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-&gt; 3D System (S3D, PDMS, E3D) </a:t>
            </a:r>
            <a:r>
              <a:rPr kumimoji="0" lang="ko-KR" altLang="en-US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모두</a:t>
            </a:r>
            <a:r>
              <a:rPr kumimoji="0" lang="en-US" altLang="ko-KR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동일한 설계 검증 기반 마련</a:t>
            </a:r>
            <a:endParaRPr kumimoji="0" lang="ko-KR" altLang="en-US" sz="9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9" name="Rectangle 24"/>
          <p:cNvSpPr>
            <a:spLocks noChangeArrowheads="1"/>
          </p:cNvSpPr>
          <p:nvPr/>
        </p:nvSpPr>
        <p:spPr bwMode="auto">
          <a:xfrm>
            <a:off x="760649" y="5022701"/>
            <a:ext cx="4058169" cy="1538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144000" tIns="46800" rIns="86400" bIns="46800" anchor="ctr"/>
          <a:lstStyle/>
          <a:p>
            <a:pPr marL="84138" marR="0" lvl="0" indent="-84138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8700" algn="l"/>
              </a:tabLst>
              <a:defRPr/>
            </a:pPr>
            <a:r>
              <a:rPr kumimoji="0" lang="en-US" altLang="ko-KR" sz="9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3DQC Rule </a:t>
            </a:r>
            <a:r>
              <a:rPr kumimoji="0" lang="ko-KR" altLang="en-US" sz="9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 개발 필요 및 </a:t>
            </a:r>
            <a:r>
              <a:rPr kumimoji="0" lang="en-US" altLang="ko-KR" sz="9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</a:t>
            </a:r>
            <a:r>
              <a:rPr kumimoji="0" lang="ko-KR" altLang="en-US" sz="9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기반</a:t>
            </a:r>
            <a:r>
              <a:rPr kumimoji="0" lang="en-US" altLang="ko-KR" sz="9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900" b="1" i="1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부재</a:t>
            </a:r>
            <a:endParaRPr kumimoji="0" lang="en-US" altLang="ko-KR" sz="900" b="1" i="1" u="sng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84138" marR="0" lvl="0" indent="-841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8700" algn="l"/>
              </a:tabLst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현재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S3D, PDMS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 배관 분야 설계 검증 시스템만 개발 완료</a:t>
            </a: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84138" marR="0" lvl="0" indent="-841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8700" algn="l"/>
              </a:tabLst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-&gt; S3D : QC Rule 18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PDMS : QC Rule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개발 완료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-&gt; S3D</a:t>
            </a:r>
            <a:r>
              <a:rPr kumimoji="0" lang="ko-KR" altLang="en-US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동일하게 </a:t>
            </a:r>
            <a:r>
              <a:rPr kumimoji="0" lang="en-US" altLang="ko-KR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QC Rule </a:t>
            </a:r>
            <a:r>
              <a:rPr kumimoji="0" lang="ko-KR" altLang="en-US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 개발 필요</a:t>
            </a:r>
            <a:endParaRPr kumimoji="0" lang="en-US" altLang="ko-KR" sz="900" b="1" i="1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84138" marR="0" lvl="0" indent="-841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8700" algn="l"/>
              </a:tabLst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E3D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 시 기존 설계 검증 방법으론 한계 존재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(Review, ISO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 등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84138" marR="0" lvl="0" indent="-8413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8700" algn="l"/>
              </a:tabLst>
              <a:defRPr/>
            </a:pPr>
            <a:r>
              <a:rPr kumimoji="0" lang="en-US" altLang="ko-KR" sz="9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-&gt; </a:t>
            </a:r>
            <a:r>
              <a:rPr kumimoji="0" lang="ko-KR" altLang="en-US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기반 </a:t>
            </a:r>
            <a:r>
              <a:rPr kumimoji="0" lang="en-US" altLang="ko-KR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3D </a:t>
            </a:r>
            <a:r>
              <a:rPr kumimoji="0" lang="ko-KR" altLang="en-US" sz="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필요성 대두</a:t>
            </a:r>
            <a:endParaRPr kumimoji="0" lang="ko-KR" altLang="en-US" sz="9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latin typeface="+mn-ea"/>
                <a:ea typeface="+mn-ea"/>
              </a:rPr>
              <a:t>I. </a:t>
            </a:r>
            <a:r>
              <a:rPr lang="ko-KR" altLang="en-US" sz="2200" dirty="0" smtClean="0">
                <a:latin typeface="+mn-ea"/>
                <a:ea typeface="+mn-ea"/>
              </a:rPr>
              <a:t>개요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211" name="내용 개체 틀 22"/>
          <p:cNvSpPr txBox="1">
            <a:spLocks/>
          </p:cNvSpPr>
          <p:nvPr/>
        </p:nvSpPr>
        <p:spPr>
          <a:xfrm>
            <a:off x="596653" y="1705068"/>
            <a:ext cx="4315657" cy="4820276"/>
          </a:xfrm>
          <a:prstGeom prst="rect">
            <a:avLst/>
          </a:prstGeom>
          <a:ln w="6350">
            <a:solidFill>
              <a:sysClr val="window" lastClr="FFFFFF">
                <a:lumMod val="50000"/>
              </a:sysClr>
            </a:solidFill>
          </a:ln>
        </p:spPr>
        <p:txBody>
          <a:bodyPr/>
          <a:lstStyle>
            <a:defPPr>
              <a:defRPr lang="ko-KR"/>
            </a:defPPr>
            <a:lvl1pPr indent="0" latinLnBrk="0">
              <a:spcBef>
                <a:spcPts val="1000"/>
              </a:spcBef>
              <a:buFont typeface="Arial" pitchFamily="34" charset="0"/>
              <a:buNone/>
              <a:defRPr sz="1200" b="1">
                <a:latin typeface="+mn-ea"/>
              </a:defRPr>
            </a:lvl1pPr>
            <a:lvl2pPr marL="237600" lvl="1" indent="-133200" latinLnBrk="0">
              <a:spcBef>
                <a:spcPts val="250"/>
              </a:spcBef>
              <a:buFont typeface="Arial" pitchFamily="34" charset="0"/>
              <a:buChar char="-"/>
              <a:defRPr sz="1100"/>
            </a:lvl2pPr>
            <a:lvl3pPr marL="446088" lvl="2" indent="-177800" latinLnBrk="0">
              <a:spcBef>
                <a:spcPts val="250"/>
              </a:spcBef>
              <a:buFont typeface="Wingdings" pitchFamily="2" charset="2"/>
              <a:buChar char="ü"/>
              <a:defRPr sz="1000"/>
            </a:lvl3pPr>
            <a:lvl4pPr marL="623888" indent="-177800" latinLnBrk="0">
              <a:spcBef>
                <a:spcPts val="250"/>
              </a:spcBef>
              <a:buFont typeface="Wingdings" pitchFamily="2" charset="2"/>
              <a:buChar char="§"/>
              <a:defRPr sz="1200"/>
            </a:lvl4pPr>
            <a:lvl5pPr marL="803275" indent="-179388" latinLnBrk="0">
              <a:spcBef>
                <a:spcPts val="250"/>
              </a:spcBef>
              <a:buFont typeface="Arial" pitchFamily="34" charset="0"/>
              <a:buChar char="»"/>
              <a:defRPr sz="12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1422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2" name="그룹 60"/>
          <p:cNvGrpSpPr>
            <a:grpSpLocks/>
          </p:cNvGrpSpPr>
          <p:nvPr/>
        </p:nvGrpSpPr>
        <p:grpSpPr bwMode="auto">
          <a:xfrm>
            <a:off x="1414621" y="1465362"/>
            <a:ext cx="2679720" cy="411162"/>
            <a:chOff x="1708582" y="1590675"/>
            <a:chExt cx="2279237" cy="411407"/>
          </a:xfrm>
        </p:grpSpPr>
        <p:sp>
          <p:nvSpPr>
            <p:cNvPr id="213" name="AutoShape 39"/>
            <p:cNvSpPr>
              <a:spLocks noChangeArrowheads="1"/>
            </p:cNvSpPr>
            <p:nvPr/>
          </p:nvSpPr>
          <p:spPr bwMode="auto">
            <a:xfrm>
              <a:off x="1708582" y="1590675"/>
              <a:ext cx="2279237" cy="411407"/>
            </a:xfrm>
            <a:prstGeom prst="roundRect">
              <a:avLst>
                <a:gd name="adj" fmla="val 308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tIns="82800"/>
            <a:lstStyle/>
            <a:p>
              <a:pPr marL="0" marR="0" lvl="0" indent="0" algn="l" defTabSz="914228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Rectangle 40"/>
            <p:cNvSpPr>
              <a:spLocks noChangeArrowheads="1"/>
            </p:cNvSpPr>
            <p:nvPr/>
          </p:nvSpPr>
          <p:spPr bwMode="auto">
            <a:xfrm>
              <a:off x="1845177" y="1651036"/>
              <a:ext cx="2006046" cy="290685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rgbClr val="8797E5"/>
              </a:solidFill>
              <a:miter lim="800000"/>
              <a:headEnd/>
              <a:tailEnd/>
            </a:ln>
          </p:spPr>
          <p:txBody>
            <a:bodyPr wrap="none" lIns="54000" tIns="46800" rIns="54000" anchor="ctr"/>
            <a:lstStyle/>
            <a:p>
              <a:pPr marL="0" marR="0" lvl="0" indent="0" algn="ctr" defTabSz="9142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As-Is</a:t>
              </a:r>
            </a:p>
          </p:txBody>
        </p:sp>
      </p:grpSp>
      <p:sp>
        <p:nvSpPr>
          <p:cNvPr id="215" name="내용 개체 틀 22"/>
          <p:cNvSpPr txBox="1">
            <a:spLocks/>
          </p:cNvSpPr>
          <p:nvPr/>
        </p:nvSpPr>
        <p:spPr>
          <a:xfrm>
            <a:off x="5072894" y="1705068"/>
            <a:ext cx="4315657" cy="4820276"/>
          </a:xfrm>
          <a:prstGeom prst="rect">
            <a:avLst/>
          </a:prstGeom>
          <a:ln w="6350">
            <a:solidFill>
              <a:sysClr val="window" lastClr="FFFFFF">
                <a:lumMod val="50000"/>
              </a:sysClr>
            </a:solidFill>
          </a:ln>
        </p:spPr>
        <p:txBody>
          <a:bodyPr/>
          <a:lstStyle>
            <a:defPPr>
              <a:defRPr lang="ko-KR"/>
            </a:defPPr>
            <a:lvl1pPr indent="0" latinLnBrk="0">
              <a:spcBef>
                <a:spcPts val="1000"/>
              </a:spcBef>
              <a:buFont typeface="Arial" pitchFamily="34" charset="0"/>
              <a:buNone/>
              <a:defRPr sz="1200" b="1">
                <a:latin typeface="+mn-ea"/>
              </a:defRPr>
            </a:lvl1pPr>
            <a:lvl2pPr marL="237600" lvl="1" indent="-133200" latinLnBrk="0">
              <a:spcBef>
                <a:spcPts val="250"/>
              </a:spcBef>
              <a:buFont typeface="Arial" pitchFamily="34" charset="0"/>
              <a:buChar char="-"/>
              <a:defRPr sz="1100"/>
            </a:lvl2pPr>
            <a:lvl3pPr marL="446088" lvl="2" indent="-177800" latinLnBrk="0">
              <a:spcBef>
                <a:spcPts val="250"/>
              </a:spcBef>
              <a:buFont typeface="Wingdings" pitchFamily="2" charset="2"/>
              <a:buChar char="ü"/>
              <a:defRPr sz="1000"/>
            </a:lvl3pPr>
            <a:lvl4pPr marL="623888" indent="-177800" latinLnBrk="0">
              <a:spcBef>
                <a:spcPts val="250"/>
              </a:spcBef>
              <a:buFont typeface="Wingdings" pitchFamily="2" charset="2"/>
              <a:buChar char="§"/>
              <a:defRPr sz="1200"/>
            </a:lvl4pPr>
            <a:lvl5pPr marL="803275" indent="-179388" latinLnBrk="0">
              <a:spcBef>
                <a:spcPts val="250"/>
              </a:spcBef>
              <a:buFont typeface="Arial" pitchFamily="34" charset="0"/>
              <a:buChar char="»"/>
              <a:defRPr sz="12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1422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6" name="그룹 60"/>
          <p:cNvGrpSpPr>
            <a:grpSpLocks/>
          </p:cNvGrpSpPr>
          <p:nvPr/>
        </p:nvGrpSpPr>
        <p:grpSpPr bwMode="auto">
          <a:xfrm>
            <a:off x="5890862" y="1465362"/>
            <a:ext cx="2679720" cy="411162"/>
            <a:chOff x="1708582" y="1590675"/>
            <a:chExt cx="2279237" cy="411407"/>
          </a:xfrm>
        </p:grpSpPr>
        <p:sp>
          <p:nvSpPr>
            <p:cNvPr id="217" name="AutoShape 39"/>
            <p:cNvSpPr>
              <a:spLocks noChangeArrowheads="1"/>
            </p:cNvSpPr>
            <p:nvPr/>
          </p:nvSpPr>
          <p:spPr bwMode="auto">
            <a:xfrm>
              <a:off x="1708582" y="1590675"/>
              <a:ext cx="2279237" cy="411407"/>
            </a:xfrm>
            <a:prstGeom prst="roundRect">
              <a:avLst>
                <a:gd name="adj" fmla="val 3088"/>
              </a:avLst>
            </a:prstGeom>
            <a:solidFill>
              <a:srgbClr val="C9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tIns="82800"/>
            <a:lstStyle/>
            <a:p>
              <a:pPr marL="0" marR="0" lvl="0" indent="0" algn="l" defTabSz="914228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Rectangle 40"/>
            <p:cNvSpPr>
              <a:spLocks noChangeArrowheads="1"/>
            </p:cNvSpPr>
            <p:nvPr/>
          </p:nvSpPr>
          <p:spPr bwMode="auto">
            <a:xfrm>
              <a:off x="1845177" y="1651036"/>
              <a:ext cx="2006046" cy="290685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rgbClr val="8797E5"/>
              </a:solidFill>
              <a:miter lim="800000"/>
              <a:headEnd/>
              <a:tailEnd/>
            </a:ln>
          </p:spPr>
          <p:txBody>
            <a:bodyPr wrap="none" lIns="54000" tIns="46800" rIns="54000" anchor="ctr"/>
            <a:lstStyle/>
            <a:p>
              <a:pPr marL="0" marR="0" lvl="0" indent="0" algn="ctr" defTabSz="9142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To-Be</a:t>
              </a:r>
            </a:p>
          </p:txBody>
        </p:sp>
      </p:grpSp>
      <p:sp>
        <p:nvSpPr>
          <p:cNvPr id="285" name="직사각형 284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6" name="직사각형 285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추진 목표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8" name="Rounded Rectangle 22"/>
          <p:cNvSpPr/>
          <p:nvPr/>
        </p:nvSpPr>
        <p:spPr bwMode="gray">
          <a:xfrm>
            <a:off x="777275" y="5155591"/>
            <a:ext cx="3975371" cy="982932"/>
          </a:xfrm>
          <a:prstGeom prst="roundRect">
            <a:avLst>
              <a:gd name="adj" fmla="val 9811"/>
            </a:avLst>
          </a:prstGeom>
          <a:noFill/>
          <a:ln w="25400" algn="ctr">
            <a:gradFill flip="none" rotWithShape="1">
              <a:gsLst>
                <a:gs pos="0">
                  <a:srgbClr val="4F9ABF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1" name="Rounded Rectangle 22"/>
          <p:cNvSpPr/>
          <p:nvPr/>
        </p:nvSpPr>
        <p:spPr bwMode="gray">
          <a:xfrm>
            <a:off x="5243035" y="5157192"/>
            <a:ext cx="3975371" cy="790086"/>
          </a:xfrm>
          <a:prstGeom prst="roundRect">
            <a:avLst>
              <a:gd name="adj" fmla="val 9811"/>
            </a:avLst>
          </a:prstGeom>
          <a:noFill/>
          <a:ln w="25400" algn="ctr">
            <a:gradFill flip="none" rotWithShape="1">
              <a:gsLst>
                <a:gs pos="0">
                  <a:srgbClr val="4F9ABF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8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2967195" y="1995581"/>
            <a:ext cx="1882855" cy="3062822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3" name="모서리가 접힌 도형 182"/>
          <p:cNvSpPr/>
          <p:nvPr/>
        </p:nvSpPr>
        <p:spPr>
          <a:xfrm>
            <a:off x="1944012" y="2358401"/>
            <a:ext cx="575606" cy="253175"/>
          </a:xfrm>
          <a:prstGeom prst="foldedCorner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4" name="모서리가 접힌 도형 183"/>
          <p:cNvSpPr/>
          <p:nvPr/>
        </p:nvSpPr>
        <p:spPr>
          <a:xfrm>
            <a:off x="2041416" y="2490033"/>
            <a:ext cx="575606" cy="253175"/>
          </a:xfrm>
          <a:prstGeom prst="foldedCorner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5" name="모서리가 접힌 도형 184"/>
          <p:cNvSpPr/>
          <p:nvPr/>
        </p:nvSpPr>
        <p:spPr>
          <a:xfrm>
            <a:off x="2168557" y="2617150"/>
            <a:ext cx="575606" cy="253175"/>
          </a:xfrm>
          <a:prstGeom prst="foldedCorner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6" name="모서리가 둥근 직사각형 31">
            <a:extLst>
              <a:ext uri="{FF2B5EF4-FFF2-40B4-BE49-F238E27FC236}">
                <a16:creationId xmlns:a16="http://schemas.microsoft.com/office/drawing/2014/main" id="{362A42AE-A674-49A9-A6C6-5FFAF2FBBC85}"/>
              </a:ext>
            </a:extLst>
          </p:cNvPr>
          <p:cNvSpPr/>
          <p:nvPr/>
        </p:nvSpPr>
        <p:spPr>
          <a:xfrm>
            <a:off x="3093322" y="2204864"/>
            <a:ext cx="1666013" cy="658924"/>
          </a:xfrm>
          <a:prstGeom prst="roundRect">
            <a:avLst>
              <a:gd name="adj" fmla="val 7624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1001">
            <a:schemeClr val="lt2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1302" tIns="25651" rIns="51302" bIns="25651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47B3A3E-6EFC-440D-836C-E42FA0205EA3}"/>
              </a:ext>
            </a:extLst>
          </p:cNvPr>
          <p:cNvSpPr/>
          <p:nvPr/>
        </p:nvSpPr>
        <p:spPr>
          <a:xfrm>
            <a:off x="3476824" y="2052612"/>
            <a:ext cx="908960" cy="224260"/>
          </a:xfrm>
          <a:prstGeom prst="rect">
            <a:avLst/>
          </a:prstGeom>
          <a:solidFill>
            <a:srgbClr val="FF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3DQC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8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3186277" y="2348880"/>
            <a:ext cx="724873" cy="21837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Setup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9" name="원통 188"/>
          <p:cNvSpPr/>
          <p:nvPr/>
        </p:nvSpPr>
        <p:spPr>
          <a:xfrm>
            <a:off x="3266646" y="4509120"/>
            <a:ext cx="1361273" cy="472401"/>
          </a:xfrm>
          <a:prstGeom prst="can">
            <a:avLst>
              <a:gd name="adj" fmla="val 17867"/>
            </a:avLst>
          </a:prstGeom>
          <a:pattFill prst="lgCheck">
            <a:fgClr>
              <a:srgbClr val="C5615F"/>
            </a:fgClr>
            <a:bgClr>
              <a:schemeClr val="accent2">
                <a:lumMod val="60000"/>
                <a:lumOff val="40000"/>
              </a:schemeClr>
            </a:bgClr>
          </a:pattFill>
          <a:effectLst>
            <a:outerShdw blurRad="50800" dist="25400" dir="2700000" algn="tl" rotWithShape="0">
              <a:prstClr val="black">
                <a:alpha val="63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3DQC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0" name="직선 화살표 연결선 189"/>
          <p:cNvCxnSpPr>
            <a:stCxn id="189" idx="0"/>
            <a:endCxn id="186" idx="2"/>
          </p:cNvCxnSpPr>
          <p:nvPr/>
        </p:nvCxnSpPr>
        <p:spPr>
          <a:xfrm flipH="1" flipV="1">
            <a:off x="3926329" y="2863788"/>
            <a:ext cx="20954" cy="17297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91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3951560" y="2350218"/>
            <a:ext cx="739933" cy="2141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검증결과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가공</a:t>
            </a:r>
          </a:p>
        </p:txBody>
      </p:sp>
      <p:sp>
        <p:nvSpPr>
          <p:cNvPr id="195" name="원통 194"/>
          <p:cNvSpPr/>
          <p:nvPr/>
        </p:nvSpPr>
        <p:spPr>
          <a:xfrm>
            <a:off x="1795883" y="4517360"/>
            <a:ext cx="968607" cy="495816"/>
          </a:xfrm>
          <a:prstGeom prst="can">
            <a:avLst>
              <a:gd name="adj" fmla="val 17867"/>
            </a:avLst>
          </a:prstGeom>
          <a:pattFill prst="lgCheck">
            <a:fgClr>
              <a:schemeClr val="tx2"/>
            </a:fgClr>
            <a:bgClr>
              <a:srgbClr val="285EA0"/>
            </a:bgClr>
          </a:pattFill>
          <a:effectLst>
            <a:outerShdw blurRad="50800" dist="25400" dir="2700000" algn="tl" rotWithShape="0">
              <a:prstClr val="black">
                <a:alpha val="63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6" name="직선 화살표 연결선 91"/>
          <p:cNvCxnSpPr>
            <a:endCxn id="195" idx="4"/>
          </p:cNvCxnSpPr>
          <p:nvPr/>
        </p:nvCxnSpPr>
        <p:spPr>
          <a:xfrm rot="5400000">
            <a:off x="2219483" y="3852788"/>
            <a:ext cx="1457487" cy="36747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7" name="직선 화살표 연결선 196"/>
          <p:cNvCxnSpPr/>
          <p:nvPr/>
        </p:nvCxnSpPr>
        <p:spPr>
          <a:xfrm>
            <a:off x="3131963" y="3307780"/>
            <a:ext cx="68786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8" name="직선 화살표 연결선 197"/>
          <p:cNvCxnSpPr/>
          <p:nvPr/>
        </p:nvCxnSpPr>
        <p:spPr>
          <a:xfrm>
            <a:off x="3819829" y="2861412"/>
            <a:ext cx="0" cy="4548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99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3186277" y="2605146"/>
            <a:ext cx="724872" cy="21837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기준 값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0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3961040" y="2602252"/>
            <a:ext cx="739933" cy="22126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Check Report 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생성 </a:t>
            </a: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(5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건</a:t>
            </a: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1605559" y="2074653"/>
            <a:ext cx="12282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Configuration Files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02" name="직선 화살표 연결선 201"/>
          <p:cNvCxnSpPr>
            <a:endCxn id="186" idx="1"/>
          </p:cNvCxnSpPr>
          <p:nvPr/>
        </p:nvCxnSpPr>
        <p:spPr>
          <a:xfrm>
            <a:off x="2697738" y="2534326"/>
            <a:ext cx="39558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203" name="TextBox 202"/>
          <p:cNvSpPr txBox="1"/>
          <p:nvPr/>
        </p:nvSpPr>
        <p:spPr>
          <a:xfrm>
            <a:off x="838519" y="3664408"/>
            <a:ext cx="524503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Rule </a:t>
            </a:r>
          </a:p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Checker</a:t>
            </a: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Core</a:t>
            </a:r>
          </a:p>
        </p:txBody>
      </p:sp>
      <p:sp>
        <p:nvSpPr>
          <p:cNvPr id="206" name="AutoShape 23"/>
          <p:cNvSpPr>
            <a:spLocks noChangeArrowheads="1"/>
          </p:cNvSpPr>
          <p:nvPr/>
        </p:nvSpPr>
        <p:spPr bwMode="auto">
          <a:xfrm>
            <a:off x="755682" y="4567384"/>
            <a:ext cx="744459" cy="309333"/>
          </a:xfrm>
          <a:prstGeom prst="foldedCorner">
            <a:avLst>
              <a:gd name="adj" fmla="val 20454"/>
            </a:avLst>
          </a:prstGeom>
          <a:solidFill>
            <a:srgbClr val="ECF1F8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결과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3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7420672" y="1934938"/>
            <a:ext cx="1882855" cy="3062822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6" name="모서리가 접힌 도형 255"/>
          <p:cNvSpPr/>
          <p:nvPr/>
        </p:nvSpPr>
        <p:spPr>
          <a:xfrm>
            <a:off x="6397489" y="2297758"/>
            <a:ext cx="575606" cy="253175"/>
          </a:xfrm>
          <a:prstGeom prst="foldedCorner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7" name="모서리가 접힌 도형 256"/>
          <p:cNvSpPr/>
          <p:nvPr/>
        </p:nvSpPr>
        <p:spPr>
          <a:xfrm>
            <a:off x="6494893" y="2429390"/>
            <a:ext cx="575606" cy="253175"/>
          </a:xfrm>
          <a:prstGeom prst="foldedCorner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9" name="모서리가 접힌 도형 258"/>
          <p:cNvSpPr/>
          <p:nvPr/>
        </p:nvSpPr>
        <p:spPr>
          <a:xfrm>
            <a:off x="6622034" y="2556507"/>
            <a:ext cx="575606" cy="253175"/>
          </a:xfrm>
          <a:prstGeom prst="foldedCorner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1" name="모서리가 둥근 직사각형 31">
            <a:extLst>
              <a:ext uri="{FF2B5EF4-FFF2-40B4-BE49-F238E27FC236}">
                <a16:creationId xmlns:a16="http://schemas.microsoft.com/office/drawing/2014/main" id="{362A42AE-A674-49A9-A6C6-5FFAF2FBBC85}"/>
              </a:ext>
            </a:extLst>
          </p:cNvPr>
          <p:cNvSpPr/>
          <p:nvPr/>
        </p:nvSpPr>
        <p:spPr>
          <a:xfrm>
            <a:off x="7546799" y="2144221"/>
            <a:ext cx="1666013" cy="658924"/>
          </a:xfrm>
          <a:prstGeom prst="roundRect">
            <a:avLst>
              <a:gd name="adj" fmla="val 7624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1001">
            <a:schemeClr val="lt2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1302" tIns="25651" rIns="51302" bIns="25651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647B3A3E-6EFC-440D-836C-E42FA0205EA3}"/>
              </a:ext>
            </a:extLst>
          </p:cNvPr>
          <p:cNvSpPr/>
          <p:nvPr/>
        </p:nvSpPr>
        <p:spPr>
          <a:xfrm>
            <a:off x="7930301" y="1991969"/>
            <a:ext cx="908960" cy="2242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3DQC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4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7639754" y="2288237"/>
            <a:ext cx="724873" cy="21837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Setup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5" name="원통 264"/>
          <p:cNvSpPr/>
          <p:nvPr/>
        </p:nvSpPr>
        <p:spPr>
          <a:xfrm>
            <a:off x="7720123" y="4448477"/>
            <a:ext cx="1361273" cy="472401"/>
          </a:xfrm>
          <a:prstGeom prst="can">
            <a:avLst>
              <a:gd name="adj" fmla="val 17867"/>
            </a:avLst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25400" dir="2700000" algn="tl" rotWithShape="0">
              <a:prstClr val="black">
                <a:alpha val="63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3DQC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6" name="직선 화살표 연결선 265"/>
          <p:cNvCxnSpPr>
            <a:stCxn id="265" idx="0"/>
            <a:endCxn id="261" idx="2"/>
          </p:cNvCxnSpPr>
          <p:nvPr/>
        </p:nvCxnSpPr>
        <p:spPr>
          <a:xfrm flipH="1" flipV="1">
            <a:off x="8379806" y="2803145"/>
            <a:ext cx="20954" cy="17297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67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8405037" y="2289575"/>
            <a:ext cx="739933" cy="2141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검증결과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가공</a:t>
            </a:r>
          </a:p>
        </p:txBody>
      </p:sp>
      <p:sp>
        <p:nvSpPr>
          <p:cNvPr id="268" name="원통 267"/>
          <p:cNvSpPr/>
          <p:nvPr/>
        </p:nvSpPr>
        <p:spPr>
          <a:xfrm>
            <a:off x="6249360" y="4456717"/>
            <a:ext cx="968607" cy="495816"/>
          </a:xfrm>
          <a:prstGeom prst="can">
            <a:avLst>
              <a:gd name="adj" fmla="val 178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PDMS/E3D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9" name="직선 화살표 연결선 91"/>
          <p:cNvCxnSpPr>
            <a:endCxn id="268" idx="4"/>
          </p:cNvCxnSpPr>
          <p:nvPr/>
        </p:nvCxnSpPr>
        <p:spPr>
          <a:xfrm rot="5400000">
            <a:off x="6672960" y="3792145"/>
            <a:ext cx="1457487" cy="36747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직선 화살표 연결선 269"/>
          <p:cNvCxnSpPr/>
          <p:nvPr/>
        </p:nvCxnSpPr>
        <p:spPr>
          <a:xfrm>
            <a:off x="7585440" y="3247137"/>
            <a:ext cx="68786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1" name="직선 화살표 연결선 270"/>
          <p:cNvCxnSpPr/>
          <p:nvPr/>
        </p:nvCxnSpPr>
        <p:spPr>
          <a:xfrm>
            <a:off x="8273306" y="2800769"/>
            <a:ext cx="0" cy="4548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72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7639754" y="2544503"/>
            <a:ext cx="724872" cy="21837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기준 값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3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8414517" y="2541609"/>
            <a:ext cx="739933" cy="22126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Check Report 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생성 </a:t>
            </a: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(18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건</a:t>
            </a: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6059036" y="2014010"/>
            <a:ext cx="12282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Configuration Files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1" name="직선 화살표 연결선 280"/>
          <p:cNvCxnSpPr>
            <a:endCxn id="261" idx="1"/>
          </p:cNvCxnSpPr>
          <p:nvPr/>
        </p:nvCxnSpPr>
        <p:spPr>
          <a:xfrm>
            <a:off x="7151215" y="2473683"/>
            <a:ext cx="39558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287" name="AutoShape 23"/>
          <p:cNvSpPr>
            <a:spLocks noChangeArrowheads="1"/>
          </p:cNvSpPr>
          <p:nvPr/>
        </p:nvSpPr>
        <p:spPr bwMode="auto">
          <a:xfrm>
            <a:off x="5214126" y="4524636"/>
            <a:ext cx="744459" cy="309333"/>
          </a:xfrm>
          <a:prstGeom prst="foldedCorner">
            <a:avLst>
              <a:gd name="adj" fmla="val 20454"/>
            </a:avLst>
          </a:prstGeom>
          <a:solidFill>
            <a:srgbClr val="ECF1F8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결과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671" y="5973966"/>
            <a:ext cx="2810050" cy="551378"/>
          </a:xfrm>
          <a:prstGeom prst="rect">
            <a:avLst/>
          </a:prstGeom>
        </p:spPr>
      </p:pic>
      <p:sp>
        <p:nvSpPr>
          <p:cNvPr id="70" name="자유형 69"/>
          <p:cNvSpPr/>
          <p:nvPr/>
        </p:nvSpPr>
        <p:spPr>
          <a:xfrm rot="1236201">
            <a:off x="899912" y="2844653"/>
            <a:ext cx="1224122" cy="1096508"/>
          </a:xfrm>
          <a:custGeom>
            <a:avLst/>
            <a:gdLst>
              <a:gd name="connsiteX0" fmla="*/ 712407 w 952102"/>
              <a:gd name="connsiteY0" fmla="*/ 241143 h 952102"/>
              <a:gd name="connsiteX1" fmla="*/ 852875 w 952102"/>
              <a:gd name="connsiteY1" fmla="*/ 198809 h 952102"/>
              <a:gd name="connsiteX2" fmla="*/ 904561 w 952102"/>
              <a:gd name="connsiteY2" fmla="*/ 288333 h 952102"/>
              <a:gd name="connsiteX3" fmla="*/ 797665 w 952102"/>
              <a:gd name="connsiteY3" fmla="*/ 388814 h 952102"/>
              <a:gd name="connsiteX4" fmla="*/ 797665 w 952102"/>
              <a:gd name="connsiteY4" fmla="*/ 563288 h 952102"/>
              <a:gd name="connsiteX5" fmla="*/ 904561 w 952102"/>
              <a:gd name="connsiteY5" fmla="*/ 663769 h 952102"/>
              <a:gd name="connsiteX6" fmla="*/ 852875 w 952102"/>
              <a:gd name="connsiteY6" fmla="*/ 753293 h 952102"/>
              <a:gd name="connsiteX7" fmla="*/ 712407 w 952102"/>
              <a:gd name="connsiteY7" fmla="*/ 710959 h 952102"/>
              <a:gd name="connsiteX8" fmla="*/ 561308 w 952102"/>
              <a:gd name="connsiteY8" fmla="*/ 798196 h 952102"/>
              <a:gd name="connsiteX9" fmla="*/ 527738 w 952102"/>
              <a:gd name="connsiteY9" fmla="*/ 941011 h 952102"/>
              <a:gd name="connsiteX10" fmla="*/ 424364 w 952102"/>
              <a:gd name="connsiteY10" fmla="*/ 941011 h 952102"/>
              <a:gd name="connsiteX11" fmla="*/ 390793 w 952102"/>
              <a:gd name="connsiteY11" fmla="*/ 798196 h 952102"/>
              <a:gd name="connsiteX12" fmla="*/ 239694 w 952102"/>
              <a:gd name="connsiteY12" fmla="*/ 710959 h 952102"/>
              <a:gd name="connsiteX13" fmla="*/ 99227 w 952102"/>
              <a:gd name="connsiteY13" fmla="*/ 753293 h 952102"/>
              <a:gd name="connsiteX14" fmla="*/ 47541 w 952102"/>
              <a:gd name="connsiteY14" fmla="*/ 663769 h 952102"/>
              <a:gd name="connsiteX15" fmla="*/ 154437 w 952102"/>
              <a:gd name="connsiteY15" fmla="*/ 563288 h 952102"/>
              <a:gd name="connsiteX16" fmla="*/ 154437 w 952102"/>
              <a:gd name="connsiteY16" fmla="*/ 388814 h 952102"/>
              <a:gd name="connsiteX17" fmla="*/ 47541 w 952102"/>
              <a:gd name="connsiteY17" fmla="*/ 288333 h 952102"/>
              <a:gd name="connsiteX18" fmla="*/ 99227 w 952102"/>
              <a:gd name="connsiteY18" fmla="*/ 198809 h 952102"/>
              <a:gd name="connsiteX19" fmla="*/ 239695 w 952102"/>
              <a:gd name="connsiteY19" fmla="*/ 241143 h 952102"/>
              <a:gd name="connsiteX20" fmla="*/ 390794 w 952102"/>
              <a:gd name="connsiteY20" fmla="*/ 153906 h 952102"/>
              <a:gd name="connsiteX21" fmla="*/ 424364 w 952102"/>
              <a:gd name="connsiteY21" fmla="*/ 11091 h 952102"/>
              <a:gd name="connsiteX22" fmla="*/ 527738 w 952102"/>
              <a:gd name="connsiteY22" fmla="*/ 11091 h 952102"/>
              <a:gd name="connsiteX23" fmla="*/ 561309 w 952102"/>
              <a:gd name="connsiteY23" fmla="*/ 153906 h 952102"/>
              <a:gd name="connsiteX24" fmla="*/ 712408 w 952102"/>
              <a:gd name="connsiteY24" fmla="*/ 241143 h 952102"/>
              <a:gd name="connsiteX25" fmla="*/ 712407 w 952102"/>
              <a:gd name="connsiteY25" fmla="*/ 241143 h 95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52102" h="952102">
                <a:moveTo>
                  <a:pt x="612817" y="240837"/>
                </a:moveTo>
                <a:lnTo>
                  <a:pt x="714654" y="177765"/>
                </a:lnTo>
                <a:lnTo>
                  <a:pt x="774336" y="237448"/>
                </a:lnTo>
                <a:lnTo>
                  <a:pt x="711264" y="339285"/>
                </a:lnTo>
                <a:cubicBezTo>
                  <a:pt x="735557" y="381064"/>
                  <a:pt x="748283" y="428559"/>
                  <a:pt x="748135" y="476888"/>
                </a:cubicBezTo>
                <a:lnTo>
                  <a:pt x="853675" y="533545"/>
                </a:lnTo>
                <a:lnTo>
                  <a:pt x="831830" y="615072"/>
                </a:lnTo>
                <a:lnTo>
                  <a:pt x="712101" y="611369"/>
                </a:lnTo>
                <a:cubicBezTo>
                  <a:pt x="688065" y="653297"/>
                  <a:pt x="653296" y="688066"/>
                  <a:pt x="611368" y="712101"/>
                </a:cubicBezTo>
                <a:lnTo>
                  <a:pt x="615073" y="831830"/>
                </a:lnTo>
                <a:lnTo>
                  <a:pt x="533544" y="853676"/>
                </a:lnTo>
                <a:lnTo>
                  <a:pt x="476887" y="748135"/>
                </a:lnTo>
                <a:cubicBezTo>
                  <a:pt x="428559" y="748284"/>
                  <a:pt x="381063" y="735557"/>
                  <a:pt x="339284" y="711265"/>
                </a:cubicBezTo>
                <a:lnTo>
                  <a:pt x="237448" y="774337"/>
                </a:lnTo>
                <a:lnTo>
                  <a:pt x="177766" y="714654"/>
                </a:lnTo>
                <a:lnTo>
                  <a:pt x="240838" y="612817"/>
                </a:lnTo>
                <a:cubicBezTo>
                  <a:pt x="216545" y="571038"/>
                  <a:pt x="203819" y="523543"/>
                  <a:pt x="203967" y="475214"/>
                </a:cubicBezTo>
                <a:lnTo>
                  <a:pt x="98427" y="418557"/>
                </a:lnTo>
                <a:lnTo>
                  <a:pt x="120272" y="337030"/>
                </a:lnTo>
                <a:lnTo>
                  <a:pt x="240001" y="340733"/>
                </a:lnTo>
                <a:cubicBezTo>
                  <a:pt x="264037" y="298805"/>
                  <a:pt x="298806" y="264036"/>
                  <a:pt x="340734" y="240001"/>
                </a:cubicBezTo>
                <a:lnTo>
                  <a:pt x="337029" y="120272"/>
                </a:lnTo>
                <a:lnTo>
                  <a:pt x="418558" y="98426"/>
                </a:lnTo>
                <a:lnTo>
                  <a:pt x="475215" y="203967"/>
                </a:lnTo>
                <a:cubicBezTo>
                  <a:pt x="523543" y="203818"/>
                  <a:pt x="571039" y="216545"/>
                  <a:pt x="612818" y="240837"/>
                </a:cubicBezTo>
                <a:lnTo>
                  <a:pt x="612817" y="240837"/>
                </a:lnTo>
                <a:close/>
              </a:path>
            </a:pathLst>
          </a:custGeom>
          <a:solidFill>
            <a:srgbClr val="CCCCF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259877" tIns="261356" rIns="259877" bIns="261356" numCol="1" spcCol="1270" anchor="ctr" anchorCtr="0">
            <a:noAutofit/>
          </a:bodyPr>
          <a:lstStyle/>
          <a:p>
            <a:pPr marL="0" marR="0" lvl="0" indent="0" algn="ctr" defTabSz="533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88565" y="3185805"/>
            <a:ext cx="447558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QC</a:t>
            </a:r>
          </a:p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Rules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원형 화살표 71"/>
          <p:cNvSpPr/>
          <p:nvPr/>
        </p:nvSpPr>
        <p:spPr>
          <a:xfrm rot="2038194">
            <a:off x="862019" y="2753744"/>
            <a:ext cx="1107255" cy="1006595"/>
          </a:xfrm>
          <a:prstGeom prst="circularArrow">
            <a:avLst>
              <a:gd name="adj1" fmla="val 5984"/>
              <a:gd name="adj2" fmla="val 1195489"/>
              <a:gd name="adj3" fmla="val 13313824"/>
              <a:gd name="adj4" fmla="val 8769544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원형 화살표 72"/>
          <p:cNvSpPr/>
          <p:nvPr/>
        </p:nvSpPr>
        <p:spPr>
          <a:xfrm rot="12346954">
            <a:off x="1094850" y="3005620"/>
            <a:ext cx="1107255" cy="1006595"/>
          </a:xfrm>
          <a:prstGeom prst="circularArrow">
            <a:avLst>
              <a:gd name="adj1" fmla="val 5984"/>
              <a:gd name="adj2" fmla="val 1195489"/>
              <a:gd name="adj3" fmla="val 13313824"/>
              <a:gd name="adj4" fmla="val 8769544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320940" y="3668263"/>
            <a:ext cx="524503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Rule </a:t>
            </a:r>
          </a:p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Checker</a:t>
            </a: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Core</a:t>
            </a:r>
          </a:p>
        </p:txBody>
      </p:sp>
      <p:sp>
        <p:nvSpPr>
          <p:cNvPr id="75" name="자유형 74"/>
          <p:cNvSpPr/>
          <p:nvPr/>
        </p:nvSpPr>
        <p:spPr>
          <a:xfrm rot="1236201">
            <a:off x="5382333" y="2848508"/>
            <a:ext cx="1224122" cy="1096508"/>
          </a:xfrm>
          <a:custGeom>
            <a:avLst/>
            <a:gdLst>
              <a:gd name="connsiteX0" fmla="*/ 712407 w 952102"/>
              <a:gd name="connsiteY0" fmla="*/ 241143 h 952102"/>
              <a:gd name="connsiteX1" fmla="*/ 852875 w 952102"/>
              <a:gd name="connsiteY1" fmla="*/ 198809 h 952102"/>
              <a:gd name="connsiteX2" fmla="*/ 904561 w 952102"/>
              <a:gd name="connsiteY2" fmla="*/ 288333 h 952102"/>
              <a:gd name="connsiteX3" fmla="*/ 797665 w 952102"/>
              <a:gd name="connsiteY3" fmla="*/ 388814 h 952102"/>
              <a:gd name="connsiteX4" fmla="*/ 797665 w 952102"/>
              <a:gd name="connsiteY4" fmla="*/ 563288 h 952102"/>
              <a:gd name="connsiteX5" fmla="*/ 904561 w 952102"/>
              <a:gd name="connsiteY5" fmla="*/ 663769 h 952102"/>
              <a:gd name="connsiteX6" fmla="*/ 852875 w 952102"/>
              <a:gd name="connsiteY6" fmla="*/ 753293 h 952102"/>
              <a:gd name="connsiteX7" fmla="*/ 712407 w 952102"/>
              <a:gd name="connsiteY7" fmla="*/ 710959 h 952102"/>
              <a:gd name="connsiteX8" fmla="*/ 561308 w 952102"/>
              <a:gd name="connsiteY8" fmla="*/ 798196 h 952102"/>
              <a:gd name="connsiteX9" fmla="*/ 527738 w 952102"/>
              <a:gd name="connsiteY9" fmla="*/ 941011 h 952102"/>
              <a:gd name="connsiteX10" fmla="*/ 424364 w 952102"/>
              <a:gd name="connsiteY10" fmla="*/ 941011 h 952102"/>
              <a:gd name="connsiteX11" fmla="*/ 390793 w 952102"/>
              <a:gd name="connsiteY11" fmla="*/ 798196 h 952102"/>
              <a:gd name="connsiteX12" fmla="*/ 239694 w 952102"/>
              <a:gd name="connsiteY12" fmla="*/ 710959 h 952102"/>
              <a:gd name="connsiteX13" fmla="*/ 99227 w 952102"/>
              <a:gd name="connsiteY13" fmla="*/ 753293 h 952102"/>
              <a:gd name="connsiteX14" fmla="*/ 47541 w 952102"/>
              <a:gd name="connsiteY14" fmla="*/ 663769 h 952102"/>
              <a:gd name="connsiteX15" fmla="*/ 154437 w 952102"/>
              <a:gd name="connsiteY15" fmla="*/ 563288 h 952102"/>
              <a:gd name="connsiteX16" fmla="*/ 154437 w 952102"/>
              <a:gd name="connsiteY16" fmla="*/ 388814 h 952102"/>
              <a:gd name="connsiteX17" fmla="*/ 47541 w 952102"/>
              <a:gd name="connsiteY17" fmla="*/ 288333 h 952102"/>
              <a:gd name="connsiteX18" fmla="*/ 99227 w 952102"/>
              <a:gd name="connsiteY18" fmla="*/ 198809 h 952102"/>
              <a:gd name="connsiteX19" fmla="*/ 239695 w 952102"/>
              <a:gd name="connsiteY19" fmla="*/ 241143 h 952102"/>
              <a:gd name="connsiteX20" fmla="*/ 390794 w 952102"/>
              <a:gd name="connsiteY20" fmla="*/ 153906 h 952102"/>
              <a:gd name="connsiteX21" fmla="*/ 424364 w 952102"/>
              <a:gd name="connsiteY21" fmla="*/ 11091 h 952102"/>
              <a:gd name="connsiteX22" fmla="*/ 527738 w 952102"/>
              <a:gd name="connsiteY22" fmla="*/ 11091 h 952102"/>
              <a:gd name="connsiteX23" fmla="*/ 561309 w 952102"/>
              <a:gd name="connsiteY23" fmla="*/ 153906 h 952102"/>
              <a:gd name="connsiteX24" fmla="*/ 712408 w 952102"/>
              <a:gd name="connsiteY24" fmla="*/ 241143 h 952102"/>
              <a:gd name="connsiteX25" fmla="*/ 712407 w 952102"/>
              <a:gd name="connsiteY25" fmla="*/ 241143 h 95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52102" h="952102">
                <a:moveTo>
                  <a:pt x="612817" y="240837"/>
                </a:moveTo>
                <a:lnTo>
                  <a:pt x="714654" y="177765"/>
                </a:lnTo>
                <a:lnTo>
                  <a:pt x="774336" y="237448"/>
                </a:lnTo>
                <a:lnTo>
                  <a:pt x="711264" y="339285"/>
                </a:lnTo>
                <a:cubicBezTo>
                  <a:pt x="735557" y="381064"/>
                  <a:pt x="748283" y="428559"/>
                  <a:pt x="748135" y="476888"/>
                </a:cubicBezTo>
                <a:lnTo>
                  <a:pt x="853675" y="533545"/>
                </a:lnTo>
                <a:lnTo>
                  <a:pt x="831830" y="615072"/>
                </a:lnTo>
                <a:lnTo>
                  <a:pt x="712101" y="611369"/>
                </a:lnTo>
                <a:cubicBezTo>
                  <a:pt x="688065" y="653297"/>
                  <a:pt x="653296" y="688066"/>
                  <a:pt x="611368" y="712101"/>
                </a:cubicBezTo>
                <a:lnTo>
                  <a:pt x="615073" y="831830"/>
                </a:lnTo>
                <a:lnTo>
                  <a:pt x="533544" y="853676"/>
                </a:lnTo>
                <a:lnTo>
                  <a:pt x="476887" y="748135"/>
                </a:lnTo>
                <a:cubicBezTo>
                  <a:pt x="428559" y="748284"/>
                  <a:pt x="381063" y="735557"/>
                  <a:pt x="339284" y="711265"/>
                </a:cubicBezTo>
                <a:lnTo>
                  <a:pt x="237448" y="774337"/>
                </a:lnTo>
                <a:lnTo>
                  <a:pt x="177766" y="714654"/>
                </a:lnTo>
                <a:lnTo>
                  <a:pt x="240838" y="612817"/>
                </a:lnTo>
                <a:cubicBezTo>
                  <a:pt x="216545" y="571038"/>
                  <a:pt x="203819" y="523543"/>
                  <a:pt x="203967" y="475214"/>
                </a:cubicBezTo>
                <a:lnTo>
                  <a:pt x="98427" y="418557"/>
                </a:lnTo>
                <a:lnTo>
                  <a:pt x="120272" y="337030"/>
                </a:lnTo>
                <a:lnTo>
                  <a:pt x="240001" y="340733"/>
                </a:lnTo>
                <a:cubicBezTo>
                  <a:pt x="264037" y="298805"/>
                  <a:pt x="298806" y="264036"/>
                  <a:pt x="340734" y="240001"/>
                </a:cubicBezTo>
                <a:lnTo>
                  <a:pt x="337029" y="120272"/>
                </a:lnTo>
                <a:lnTo>
                  <a:pt x="418558" y="98426"/>
                </a:lnTo>
                <a:lnTo>
                  <a:pt x="475215" y="203967"/>
                </a:lnTo>
                <a:cubicBezTo>
                  <a:pt x="523543" y="203818"/>
                  <a:pt x="571039" y="216545"/>
                  <a:pt x="612818" y="240837"/>
                </a:cubicBezTo>
                <a:lnTo>
                  <a:pt x="612817" y="240837"/>
                </a:lnTo>
                <a:close/>
              </a:path>
            </a:pathLst>
          </a:custGeom>
          <a:solidFill>
            <a:srgbClr val="CCCCF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259877" tIns="261356" rIns="259877" bIns="261356" numCol="1" spcCol="1270" anchor="ctr" anchorCtr="0">
            <a:noAutofit/>
          </a:bodyPr>
          <a:lstStyle/>
          <a:p>
            <a:pPr marL="0" marR="0" lvl="0" indent="0" algn="ctr" defTabSz="533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770986" y="3189660"/>
            <a:ext cx="447558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QC</a:t>
            </a:r>
          </a:p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Rules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원형 화살표 76"/>
          <p:cNvSpPr/>
          <p:nvPr/>
        </p:nvSpPr>
        <p:spPr>
          <a:xfrm rot="2038194">
            <a:off x="5344440" y="2757599"/>
            <a:ext cx="1107255" cy="1006595"/>
          </a:xfrm>
          <a:prstGeom prst="circularArrow">
            <a:avLst>
              <a:gd name="adj1" fmla="val 5984"/>
              <a:gd name="adj2" fmla="val 1195489"/>
              <a:gd name="adj3" fmla="val 13313824"/>
              <a:gd name="adj4" fmla="val 8769544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원형 화살표 77"/>
          <p:cNvSpPr/>
          <p:nvPr/>
        </p:nvSpPr>
        <p:spPr>
          <a:xfrm rot="12346954">
            <a:off x="5577271" y="3009475"/>
            <a:ext cx="1107255" cy="1006595"/>
          </a:xfrm>
          <a:prstGeom prst="circularArrow">
            <a:avLst>
              <a:gd name="adj1" fmla="val 5984"/>
              <a:gd name="adj2" fmla="val 1195489"/>
              <a:gd name="adj3" fmla="val 13313824"/>
              <a:gd name="adj4" fmla="val 8769544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6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303007" y="1927860"/>
          <a:ext cx="9237960" cy="1807938"/>
        </p:xfrm>
        <a:graphic>
          <a:graphicData uri="http://schemas.openxmlformats.org/drawingml/2006/table">
            <a:tbl>
              <a:tblPr/>
              <a:tblGrid>
                <a:gridCol w="193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7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793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628650" lvl="1" indent="-1714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2248878" y="3467100"/>
            <a:ext cx="3394398" cy="248433"/>
          </a:xfrm>
          <a:prstGeom prst="rect">
            <a:avLst/>
          </a:prstGeom>
          <a:solidFill>
            <a:srgbClr val="E4EBF4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PDMS/E3D 3D 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시스템 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(3DQC) 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신규 개발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698578" y="3467100"/>
            <a:ext cx="3829589" cy="248433"/>
          </a:xfrm>
          <a:prstGeom prst="rect">
            <a:avLst/>
          </a:prstGeom>
          <a:solidFill>
            <a:srgbClr val="E4EBF4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buClr>
                <a:srgbClr val="008000"/>
              </a:buClr>
              <a:defRPr sz="11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 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 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시스템 개발 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latin typeface="+mn-ea"/>
                <a:ea typeface="+mn-ea"/>
              </a:rPr>
              <a:t>I. </a:t>
            </a:r>
            <a:r>
              <a:rPr lang="ko-KR" altLang="en-US" sz="2200" dirty="0" smtClean="0">
                <a:latin typeface="+mn-ea"/>
                <a:ea typeface="+mn-ea"/>
              </a:rPr>
              <a:t>개요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추진 전략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모서리가 둥근 직사각형 8"/>
          <p:cNvSpPr/>
          <p:nvPr/>
        </p:nvSpPr>
        <p:spPr>
          <a:xfrm>
            <a:off x="428886" y="3872071"/>
            <a:ext cx="9221994" cy="274530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innerShdw blurRad="152400" dir="13500000">
              <a:sysClr val="window" lastClr="FFFFFF">
                <a:lumMod val="65000"/>
                <a:alpha val="31000"/>
              </a:sys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42894" y="5505494"/>
            <a:ext cx="6806875" cy="947842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marR="0" lvl="0" indent="-285750" algn="l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화살표 연결선 75"/>
          <p:cNvCxnSpPr/>
          <p:nvPr/>
        </p:nvCxnSpPr>
        <p:spPr bwMode="auto">
          <a:xfrm flipV="1">
            <a:off x="951568" y="4130739"/>
            <a:ext cx="7704856" cy="418"/>
          </a:xfrm>
          <a:prstGeom prst="straightConnector1">
            <a:avLst/>
          </a:prstGeom>
          <a:solidFill>
            <a:srgbClr val="4F81BD"/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7" name="직사각형 76"/>
          <p:cNvSpPr/>
          <p:nvPr/>
        </p:nvSpPr>
        <p:spPr bwMode="auto">
          <a:xfrm>
            <a:off x="1744455" y="3923128"/>
            <a:ext cx="684000" cy="1720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22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2021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4254241" y="3922893"/>
            <a:ext cx="684000" cy="1720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22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6929681" y="3915132"/>
            <a:ext cx="684000" cy="1720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22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2023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이후</a:t>
            </a:r>
          </a:p>
        </p:txBody>
      </p:sp>
      <p:cxnSp>
        <p:nvCxnSpPr>
          <p:cNvPr id="80" name="직선 화살표 연결선 79"/>
          <p:cNvCxnSpPr/>
          <p:nvPr/>
        </p:nvCxnSpPr>
        <p:spPr bwMode="auto">
          <a:xfrm flipV="1">
            <a:off x="3207077" y="4052164"/>
            <a:ext cx="0" cy="176037"/>
          </a:xfrm>
          <a:prstGeom prst="straightConnector1">
            <a:avLst/>
          </a:prstGeom>
          <a:solidFill>
            <a:srgbClr val="4F81BD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81" name="직선 화살표 연결선 80"/>
          <p:cNvCxnSpPr/>
          <p:nvPr/>
        </p:nvCxnSpPr>
        <p:spPr bwMode="auto">
          <a:xfrm flipV="1">
            <a:off x="5866547" y="4059149"/>
            <a:ext cx="0" cy="176037"/>
          </a:xfrm>
          <a:prstGeom prst="straightConnector1">
            <a:avLst/>
          </a:prstGeom>
          <a:solidFill>
            <a:srgbClr val="4F81BD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84" name="모서리가 둥근 직사각형 83"/>
          <p:cNvSpPr/>
          <p:nvPr/>
        </p:nvSpPr>
        <p:spPr bwMode="auto">
          <a:xfrm>
            <a:off x="1562758" y="5730432"/>
            <a:ext cx="572334" cy="223838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3175">
            <a:solidFill>
              <a:srgbClr val="4F81BD">
                <a:lumMod val="50000"/>
              </a:srgb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계획 수립</a:t>
            </a: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1959261" y="6024755"/>
            <a:ext cx="3240360" cy="232170"/>
          </a:xfrm>
          <a:prstGeom prst="roundRect">
            <a:avLst/>
          </a:prstGeom>
          <a:solidFill>
            <a:srgbClr val="C0504D">
              <a:lumMod val="20000"/>
              <a:lumOff val="80000"/>
            </a:srgbClr>
          </a:solidFill>
          <a:ln w="3175">
            <a:solidFill>
              <a:srgbClr val="4F81BD">
                <a:lumMod val="50000"/>
              </a:srgb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외주 품의 및 개발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4107180" y="5648833"/>
            <a:ext cx="1280631" cy="22712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3175">
            <a:solidFill>
              <a:srgbClr val="4F81BD">
                <a:lumMod val="50000"/>
              </a:srgb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 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Test 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진행</a:t>
            </a:r>
            <a:endParaRPr kumimoji="0" lang="ko-KR" altLang="en-US" sz="900" b="1" i="0" u="none" strike="noStrike" kern="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5312623" y="6037871"/>
            <a:ext cx="1748175" cy="227120"/>
          </a:xfrm>
          <a:prstGeom prst="roundRect">
            <a:avLst/>
          </a:prstGeom>
          <a:solidFill>
            <a:srgbClr val="C0504D">
              <a:lumMod val="20000"/>
              <a:lumOff val="80000"/>
            </a:srgbClr>
          </a:solidFill>
          <a:ln w="3175">
            <a:solidFill>
              <a:srgbClr val="4F81BD">
                <a:lumMod val="50000"/>
              </a:srgb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결과 보고 및 사업 적용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23413"/>
              </p:ext>
            </p:extLst>
          </p:nvPr>
        </p:nvGraphicFramePr>
        <p:xfrm>
          <a:off x="1158170" y="5206223"/>
          <a:ext cx="5902628" cy="35640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9BBB59">
                        <a:tint val="50000"/>
                        <a:satMod val="300000"/>
                      </a:srgbClr>
                    </a:gs>
                    <a:gs pos="35000">
                      <a:srgbClr val="9BBB59">
                        <a:tint val="37000"/>
                        <a:satMod val="300000"/>
                      </a:srgbClr>
                    </a:gs>
                    <a:gs pos="100000">
                      <a:srgbClr val="9BBB59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43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2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2333">
                  <a:extLst>
                    <a:ext uri="{9D8B030D-6E8A-4147-A177-3AD203B41FA5}">
                      <a16:colId xmlns:a16="http://schemas.microsoft.com/office/drawing/2014/main" val="1245789406"/>
                    </a:ext>
                  </a:extLst>
                </a:gridCol>
                <a:gridCol w="488144">
                  <a:extLst>
                    <a:ext uri="{9D8B030D-6E8A-4147-A177-3AD203B41FA5}">
                      <a16:colId xmlns:a16="http://schemas.microsoft.com/office/drawing/2014/main" val="3847441633"/>
                    </a:ext>
                  </a:extLst>
                </a:gridCol>
                <a:gridCol w="505578">
                  <a:extLst>
                    <a:ext uri="{9D8B030D-6E8A-4147-A177-3AD203B41FA5}">
                      <a16:colId xmlns:a16="http://schemas.microsoft.com/office/drawing/2014/main" val="2602939318"/>
                    </a:ext>
                  </a:extLst>
                </a:gridCol>
                <a:gridCol w="534634">
                  <a:extLst>
                    <a:ext uri="{9D8B030D-6E8A-4147-A177-3AD203B41FA5}">
                      <a16:colId xmlns:a16="http://schemas.microsoft.com/office/drawing/2014/main" val="2136821182"/>
                    </a:ext>
                  </a:extLst>
                </a:gridCol>
                <a:gridCol w="540445">
                  <a:extLst>
                    <a:ext uri="{9D8B030D-6E8A-4147-A177-3AD203B41FA5}">
                      <a16:colId xmlns:a16="http://schemas.microsoft.com/office/drawing/2014/main" val="1491306218"/>
                    </a:ext>
                  </a:extLst>
                </a:gridCol>
                <a:gridCol w="540445">
                  <a:extLst>
                    <a:ext uri="{9D8B030D-6E8A-4147-A177-3AD203B41FA5}">
                      <a16:colId xmlns:a16="http://schemas.microsoft.com/office/drawing/2014/main" val="658380057"/>
                    </a:ext>
                  </a:extLst>
                </a:gridCol>
              </a:tblGrid>
              <a:tr h="1738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kumimoji="0" lang="en-US" altLang="ko-KR" sz="8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gridSpan="9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228" rtl="0" eaLnBrk="1" latinLnBrk="1" hangingPunct="1"/>
                      <a:r>
                        <a:rPr kumimoji="0" lang="en-US" altLang="ko-KR" sz="8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8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  <a:endParaRPr kumimoji="0" lang="en-US" altLang="ko-KR" sz="8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0" lang="en-US" altLang="ko-KR" sz="80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0" lang="en-US" altLang="ko-KR" sz="80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0" lang="en-US" altLang="ko-KR" sz="80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0" lang="en-US" altLang="ko-KR" sz="80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228" rtl="0" eaLnBrk="1" latinLnBrk="1" hangingPunct="1"/>
                      <a:endParaRPr kumimoji="0" lang="en-US" altLang="ko-KR" sz="9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228" rtl="0" eaLnBrk="1" latinLnBrk="1" hangingPunct="1"/>
                      <a:endParaRPr kumimoji="0" lang="en-US" altLang="ko-KR" sz="9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228" rtl="0" eaLnBrk="1" latinLnBrk="1" hangingPunct="1"/>
                      <a:endParaRPr kumimoji="0" lang="en-US" altLang="ko-KR" sz="9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228" rtl="0" eaLnBrk="1" latinLnBrk="1" hangingPunct="1"/>
                      <a:endParaRPr kumimoji="0" lang="en-US" altLang="ko-KR" sz="9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228" rtl="0" eaLnBrk="1" latinLnBrk="1" hangingPunct="1"/>
                      <a:r>
                        <a:rPr kumimoji="0" lang="en-US" altLang="ko-KR" sz="9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2023</a:t>
                      </a:r>
                      <a:r>
                        <a:rPr kumimoji="0" lang="ko-KR" altLang="en-US" sz="9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  <a:endParaRPr kumimoji="0" lang="en-US" altLang="ko-KR" sz="9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228" rtl="0" eaLnBrk="1" latinLnBrk="1" hangingPunct="1"/>
                      <a:endParaRPr kumimoji="0" lang="en-US" altLang="ko-KR" sz="9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5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kumimoji="0" lang="en-US" altLang="ko-KR" sz="8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Month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kumimoji="0" lang="en-US" altLang="ko-KR" sz="8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kumimoji="0" lang="en-US" altLang="ko-KR" sz="8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kumimoji="0" lang="en-US" altLang="ko-KR" sz="8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kumimoji="0" lang="en-US" altLang="ko-KR" sz="8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kumimoji="0" lang="en-US" altLang="ko-KR" sz="8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0" lang="en-US" altLang="ko-KR" sz="9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0" lang="en-US" altLang="ko-KR" sz="9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0" lang="en-US" altLang="ko-KR" sz="9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0" lang="en-US" altLang="ko-KR" sz="9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0" lang="en-US" altLang="ko-KR" sz="9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0" lang="en-US" altLang="ko-KR" sz="9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6151" marR="36151" marT="18075" marB="18075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9" name="TextBox 88"/>
          <p:cNvSpPr txBox="1"/>
          <p:nvPr/>
        </p:nvSpPr>
        <p:spPr>
          <a:xfrm>
            <a:off x="362490" y="2247174"/>
            <a:ext cx="1813293" cy="992579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171450" marR="0" lvl="0" indent="-171450" algn="l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3DQC </a:t>
            </a:r>
            <a:r>
              <a:rPr kumimoji="0" lang="ko-KR" altLang="en-US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개발 완료</a:t>
            </a:r>
            <a: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QC Rule 5</a:t>
            </a:r>
            <a:r>
              <a:rPr kumimoji="0" lang="ko-KR" altLang="en-US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 개발</a:t>
            </a:r>
            <a:endParaRPr kumimoji="0" lang="en-US" altLang="ko-KR" sz="900" b="0" i="0" u="none" strike="noStrike" kern="0" cap="none" spc="-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-8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900" b="1" i="1" u="none" strike="noStrike" kern="0" cap="none" spc="-8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-&gt; QC Rule </a:t>
            </a:r>
            <a:r>
              <a:rPr kumimoji="0" lang="ko-KR" altLang="en-US" sz="900" b="1" i="1" u="none" strike="noStrike" kern="0" cap="none" spc="-8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 개발 필요</a:t>
            </a:r>
            <a:endParaRPr kumimoji="0" lang="en-US" altLang="ko-KR" sz="900" b="1" i="1" u="none" strike="noStrike" kern="0" cap="none" spc="-8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당사</a:t>
            </a:r>
            <a: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E3D</a:t>
            </a:r>
            <a:r>
              <a:rPr kumimoji="0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신규 사업 수행 </a:t>
            </a:r>
            <a: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(LINE)</a:t>
            </a:r>
          </a:p>
          <a:p>
            <a:pPr marL="0" marR="0" lvl="0" indent="0" algn="l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1" i="1" u="none" strike="noStrike" kern="0" cap="none" spc="-8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-&gt; E3D 3DQC </a:t>
            </a:r>
            <a:r>
              <a:rPr kumimoji="0" lang="ko-KR" altLang="en-US" sz="900" b="1" i="1" u="none" strike="noStrike" kern="0" cap="none" spc="-8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필요성 도출</a:t>
            </a:r>
            <a:endParaRPr kumimoji="0" lang="en-US" altLang="ko-KR" sz="900" b="1" i="1" u="none" strike="noStrike" kern="0" cap="none" spc="-8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갈매기형 수장 93"/>
          <p:cNvSpPr/>
          <p:nvPr/>
        </p:nvSpPr>
        <p:spPr>
          <a:xfrm>
            <a:off x="2240281" y="1639322"/>
            <a:ext cx="3432799" cy="269675"/>
          </a:xfrm>
          <a:prstGeom prst="chevron">
            <a:avLst>
              <a:gd name="adj" fmla="val 38319"/>
            </a:avLst>
          </a:prstGeom>
          <a:solidFill>
            <a:srgbClr val="0D729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(2022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오각형 94"/>
          <p:cNvSpPr/>
          <p:nvPr/>
        </p:nvSpPr>
        <p:spPr>
          <a:xfrm>
            <a:off x="303007" y="1639323"/>
            <a:ext cx="1937272" cy="269675"/>
          </a:xfrm>
          <a:prstGeom prst="homePlate">
            <a:avLst/>
          </a:prstGeom>
          <a:solidFill>
            <a:srgbClr val="0D729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단계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(2021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96" name="갈매기형 수장 95"/>
          <p:cNvSpPr/>
          <p:nvPr/>
        </p:nvSpPr>
        <p:spPr>
          <a:xfrm>
            <a:off x="5673080" y="1639322"/>
            <a:ext cx="3856561" cy="269675"/>
          </a:xfrm>
          <a:prstGeom prst="chevron">
            <a:avLst>
              <a:gd name="adj" fmla="val 38319"/>
            </a:avLst>
          </a:prstGeom>
          <a:solidFill>
            <a:srgbClr val="0D729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(2023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이후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1042894" y="4185432"/>
            <a:ext cx="2087124" cy="777373"/>
            <a:chOff x="-1159343" y="4067067"/>
            <a:chExt cx="2087124" cy="777373"/>
          </a:xfrm>
        </p:grpSpPr>
        <p:grpSp>
          <p:nvGrpSpPr>
            <p:cNvPr id="98" name="그룹 97"/>
            <p:cNvGrpSpPr/>
            <p:nvPr/>
          </p:nvGrpSpPr>
          <p:grpSpPr>
            <a:xfrm>
              <a:off x="-1159343" y="4067067"/>
              <a:ext cx="2087124" cy="777373"/>
              <a:chOff x="683566" y="1396597"/>
              <a:chExt cx="3444832" cy="1363363"/>
            </a:xfrm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2" name="양쪽 모서리가 둥근 사각형 101"/>
              <p:cNvSpPr/>
              <p:nvPr/>
            </p:nvSpPr>
            <p:spPr>
              <a:xfrm>
                <a:off x="683568" y="1844825"/>
                <a:ext cx="3444830" cy="915135"/>
              </a:xfrm>
              <a:prstGeom prst="round2SameRect">
                <a:avLst>
                  <a:gd name="adj1" fmla="val 0"/>
                  <a:gd name="adj2" fmla="val 9303"/>
                </a:avLst>
              </a:prstGeom>
              <a:gradFill flip="none" rotWithShape="1">
                <a:gsLst>
                  <a:gs pos="0">
                    <a:srgbClr val="FFFFFF"/>
                  </a:gs>
                  <a:gs pos="61000">
                    <a:srgbClr val="FFFFFF"/>
                  </a:gs>
                  <a:gs pos="100000">
                    <a:srgbClr val="EAEAEA"/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B2B2B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103" name="양쪽 모서리가 둥근 사각형 102"/>
              <p:cNvSpPr/>
              <p:nvPr/>
            </p:nvSpPr>
            <p:spPr>
              <a:xfrm>
                <a:off x="683566" y="1396597"/>
                <a:ext cx="3444830" cy="448228"/>
              </a:xfrm>
              <a:prstGeom prst="round2SameRect">
                <a:avLst>
                  <a:gd name="adj1" fmla="val 20407"/>
                  <a:gd name="adj2" fmla="val 0"/>
                </a:avLst>
              </a:prstGeom>
              <a:solidFill>
                <a:srgbClr val="2CA2B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1</a:t>
                </a: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단계 </a:t>
                </a:r>
              </a:p>
            </p:txBody>
          </p:sp>
        </p:grpSp>
        <p:sp>
          <p:nvSpPr>
            <p:cNvPr id="99" name="직사각형 98"/>
            <p:cNvSpPr/>
            <p:nvPr/>
          </p:nvSpPr>
          <p:spPr>
            <a:xfrm>
              <a:off x="-1149664" y="4371589"/>
              <a:ext cx="2021802" cy="252505"/>
            </a:xfrm>
            <a:prstGeom prst="rect">
              <a:avLst/>
            </a:prstGeom>
          </p:spPr>
          <p:txBody>
            <a:bodyPr wrap="square" lIns="36000" rIns="36000">
              <a:spAutoFit/>
            </a:bodyPr>
            <a:lstStyle/>
            <a:p>
              <a:pPr marL="171450" marR="0" lvl="0" indent="-171450" algn="l" defTabSz="914228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900" b="0" i="0" u="none" strike="noStrike" kern="0" cap="none" spc="-8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PDMS 3DQC </a:t>
              </a:r>
              <a:r>
                <a:rPr kumimoji="0" lang="ko-KR" altLang="en-US" sz="900" b="0" i="0" u="none" strike="noStrike" kern="0" cap="none" spc="-8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개발 수행 </a:t>
              </a:r>
              <a:r>
                <a:rPr kumimoji="0" lang="en-US" altLang="ko-KR" sz="900" b="0" i="0" u="none" strike="noStrike" kern="0" cap="none" spc="-8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(QC Rule 5</a:t>
              </a:r>
              <a:r>
                <a:rPr kumimoji="0" lang="ko-KR" altLang="en-US" sz="900" b="0" i="0" u="none" strike="noStrike" kern="0" cap="none" spc="-8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</a:t>
              </a:r>
              <a:r>
                <a:rPr kumimoji="0" lang="en-US" altLang="ko-KR" sz="900" b="0" i="0" u="none" strike="noStrike" kern="0" cap="none" spc="-8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298412" y="4185432"/>
            <a:ext cx="2715892" cy="915353"/>
            <a:chOff x="-1159343" y="4067067"/>
            <a:chExt cx="2242689" cy="915353"/>
          </a:xfrm>
        </p:grpSpPr>
        <p:grpSp>
          <p:nvGrpSpPr>
            <p:cNvPr id="105" name="그룹 104"/>
            <p:cNvGrpSpPr/>
            <p:nvPr/>
          </p:nvGrpSpPr>
          <p:grpSpPr>
            <a:xfrm>
              <a:off x="-1159343" y="4067067"/>
              <a:ext cx="2087124" cy="777373"/>
              <a:chOff x="683566" y="1396597"/>
              <a:chExt cx="3444832" cy="1363363"/>
            </a:xfrm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7" name="양쪽 모서리가 둥근 사각형 106"/>
              <p:cNvSpPr/>
              <p:nvPr/>
            </p:nvSpPr>
            <p:spPr>
              <a:xfrm>
                <a:off x="683568" y="1844825"/>
                <a:ext cx="3444830" cy="915135"/>
              </a:xfrm>
              <a:prstGeom prst="round2SameRect">
                <a:avLst>
                  <a:gd name="adj1" fmla="val 0"/>
                  <a:gd name="adj2" fmla="val 9303"/>
                </a:avLst>
              </a:prstGeom>
              <a:gradFill flip="none" rotWithShape="1">
                <a:gsLst>
                  <a:gs pos="0">
                    <a:srgbClr val="FFFFFF"/>
                  </a:gs>
                  <a:gs pos="61000">
                    <a:srgbClr val="FFFFFF"/>
                  </a:gs>
                  <a:gs pos="100000">
                    <a:srgbClr val="EAEAEA"/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B2B2B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108" name="양쪽 모서리가 둥근 사각형 107"/>
              <p:cNvSpPr/>
              <p:nvPr/>
            </p:nvSpPr>
            <p:spPr>
              <a:xfrm>
                <a:off x="683566" y="1396597"/>
                <a:ext cx="3444830" cy="448228"/>
              </a:xfrm>
              <a:prstGeom prst="round2SameRect">
                <a:avLst>
                  <a:gd name="adj1" fmla="val 20407"/>
                  <a:gd name="adj2" fmla="val 0"/>
                </a:avLst>
              </a:prstGeom>
              <a:solidFill>
                <a:srgbClr val="2CA2B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2</a:t>
                </a: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단계 </a:t>
                </a:r>
                <a:r>
                  <a:rPr kumimoji="0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– PDMS/E3D </a:t>
                </a:r>
              </a:p>
              <a:p>
                <a:pPr marL="0" marR="0" lvl="0" indent="0" algn="ctr" defTabSz="91422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3D </a:t>
                </a: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설계 검증 시스템 개발 </a:t>
                </a:r>
              </a:p>
            </p:txBody>
          </p:sp>
        </p:grpSp>
        <p:sp>
          <p:nvSpPr>
            <p:cNvPr id="106" name="직사각형 105"/>
            <p:cNvSpPr/>
            <p:nvPr/>
          </p:nvSpPr>
          <p:spPr>
            <a:xfrm>
              <a:off x="-1140636" y="4403800"/>
              <a:ext cx="2223982" cy="578620"/>
            </a:xfrm>
            <a:prstGeom prst="rect">
              <a:avLst/>
            </a:prstGeom>
          </p:spPr>
          <p:txBody>
            <a:bodyPr wrap="square" lIns="36000" rIns="36000">
              <a:spAutoFit/>
            </a:bodyPr>
            <a:lstStyle/>
            <a:p>
              <a:pPr marL="177800" marR="0" lvl="0" indent="-177800" algn="l" defTabSz="1330325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PDMS 3DQC Rule 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추가 개발 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(13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marL="177800" marR="0" lvl="0" indent="-177800" algn="l" defTabSz="1330325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E3D 3DQC 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시스템 신규 개발 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(18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marL="177800" marR="0" lvl="0" indent="-177800" algn="l" defTabSz="1330325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5917254" y="4185432"/>
            <a:ext cx="2739170" cy="829457"/>
            <a:chOff x="-1159343" y="4067067"/>
            <a:chExt cx="2087124" cy="82945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-1159343" y="4067067"/>
              <a:ext cx="2087124" cy="777373"/>
              <a:chOff x="683566" y="1396597"/>
              <a:chExt cx="3444832" cy="1363363"/>
            </a:xfrm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12" name="양쪽 모서리가 둥근 사각형 111"/>
              <p:cNvSpPr/>
              <p:nvPr/>
            </p:nvSpPr>
            <p:spPr>
              <a:xfrm>
                <a:off x="683568" y="1844825"/>
                <a:ext cx="3444830" cy="915135"/>
              </a:xfrm>
              <a:prstGeom prst="round2SameRect">
                <a:avLst>
                  <a:gd name="adj1" fmla="val 0"/>
                  <a:gd name="adj2" fmla="val 9303"/>
                </a:avLst>
              </a:prstGeom>
              <a:gradFill flip="none" rotWithShape="1">
                <a:gsLst>
                  <a:gs pos="0">
                    <a:srgbClr val="FFFFFF"/>
                  </a:gs>
                  <a:gs pos="61000">
                    <a:srgbClr val="FFFFFF"/>
                  </a:gs>
                  <a:gs pos="100000">
                    <a:srgbClr val="EAEAEA"/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B2B2B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113" name="양쪽 모서리가 둥근 사각형 112"/>
              <p:cNvSpPr/>
              <p:nvPr/>
            </p:nvSpPr>
            <p:spPr>
              <a:xfrm>
                <a:off x="683566" y="1396597"/>
                <a:ext cx="3444830" cy="448228"/>
              </a:xfrm>
              <a:prstGeom prst="round2SameRect">
                <a:avLst>
                  <a:gd name="adj1" fmla="val 20407"/>
                  <a:gd name="adj2" fmla="val 0"/>
                </a:avLst>
              </a:prstGeom>
              <a:solidFill>
                <a:srgbClr val="2CA2B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3</a:t>
                </a:r>
                <a:r>
                  <a:rPr kumimoji="0" lang="ko-KR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단계 </a:t>
                </a:r>
              </a:p>
            </p:txBody>
          </p:sp>
        </p:grpSp>
        <p:sp>
          <p:nvSpPr>
            <p:cNvPr id="111" name="직사각형 110"/>
            <p:cNvSpPr/>
            <p:nvPr/>
          </p:nvSpPr>
          <p:spPr>
            <a:xfrm>
              <a:off x="-1149665" y="4317904"/>
              <a:ext cx="2021802" cy="578620"/>
            </a:xfrm>
            <a:prstGeom prst="rect">
              <a:avLst/>
            </a:prstGeom>
          </p:spPr>
          <p:txBody>
            <a:bodyPr wrap="square" lIns="36000" rIns="36000">
              <a:spAutoFit/>
            </a:bodyPr>
            <a:lstStyle/>
            <a:p>
              <a:pPr marL="177800" marR="0" lvl="0" indent="-177800" algn="l" defTabSz="1330325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PDMS/E3D 3DQC 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사업 적용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7800" marR="0" lvl="0" indent="-177800" algn="l" defTabSz="1330325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PDMS/E3D 3DQC 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추가 개발 계획 수립  </a:t>
              </a:r>
            </a:p>
            <a:p>
              <a:pPr marL="177800" marR="0" lvl="0" indent="-177800" algn="l" defTabSz="1330325" rtl="0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3DQC 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적용 분야 확대 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건축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전기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토목 등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3267100" y="4172683"/>
            <a:ext cx="2589829" cy="842118"/>
          </a:xfrm>
          <a:prstGeom prst="roundRect">
            <a:avLst>
              <a:gd name="adj" fmla="val 5967"/>
            </a:avLst>
          </a:prstGeom>
          <a:noFill/>
          <a:ln w="12700" cap="flat" cmpd="sng" algn="ctr">
            <a:solidFill>
              <a:srgbClr val="FF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AutoShape 22"/>
          <p:cNvSpPr>
            <a:spLocks noChangeAspect="1" noChangeArrowheads="1"/>
          </p:cNvSpPr>
          <p:nvPr/>
        </p:nvSpPr>
        <p:spPr bwMode="gray">
          <a:xfrm rot="5400000">
            <a:off x="5470713" y="4921534"/>
            <a:ext cx="284162" cy="366713"/>
          </a:xfrm>
          <a:prstGeom prst="rightArrow">
            <a:avLst>
              <a:gd name="adj1" fmla="val 60352"/>
              <a:gd name="adj2" fmla="val 66667"/>
            </a:avLst>
          </a:prstGeom>
          <a:gradFill flip="none" rotWithShape="1">
            <a:gsLst>
              <a:gs pos="0">
                <a:srgbClr val="C0504D">
                  <a:lumMod val="60000"/>
                  <a:lumOff val="40000"/>
                  <a:tint val="66000"/>
                  <a:satMod val="160000"/>
                </a:srgbClr>
              </a:gs>
              <a:gs pos="50000">
                <a:srgbClr val="C0504D">
                  <a:lumMod val="60000"/>
                  <a:lumOff val="40000"/>
                  <a:tint val="44500"/>
                  <a:satMod val="160000"/>
                </a:srgbClr>
              </a:gs>
              <a:gs pos="100000">
                <a:srgbClr val="C0504D">
                  <a:lumMod val="60000"/>
                  <a:lumOff val="40000"/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algn="ctr">
            <a:solidFill>
              <a:srgbClr val="C0504D">
                <a:lumMod val="75000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 개발을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통한 실효성 검증 후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추후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확장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추진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745088" y="1956950"/>
            <a:ext cx="2352781" cy="207287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171450" marR="0" lvl="0" indent="-171450" algn="l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1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PDMS/E3D 3DQC </a:t>
            </a:r>
            <a:r>
              <a:rPr kumimoji="0" lang="ko-KR" altLang="en-US" sz="900" b="1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 적용</a:t>
            </a:r>
            <a:r>
              <a:rPr kumimoji="0" lang="en-US" altLang="ko-KR" sz="900" b="1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900" b="1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PDMS : TUCF, AFEC, LECO</a:t>
            </a:r>
            <a:b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E3D : LINE</a:t>
            </a:r>
          </a:p>
          <a:p>
            <a:pPr marL="171450" marR="0" lvl="0" indent="-171450" algn="l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PDMS/E3D 3DQC </a:t>
            </a:r>
            <a:r>
              <a:rPr kumimoji="0" lang="ko-KR" altLang="en-US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추가 개발 계획 수립</a:t>
            </a:r>
            <a: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 적용 후 현업 </a:t>
            </a:r>
            <a:r>
              <a:rPr kumimoji="0" lang="en-US" altLang="ko-KR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Feedback </a:t>
            </a:r>
            <a:r>
              <a:rPr kumimoji="0" lang="ko-KR" altLang="en-US" sz="900" b="0" i="0" u="none" strike="noStrike" kern="0" cap="none" spc="-8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접수 예정</a:t>
            </a:r>
            <a:endParaRPr kumimoji="0" lang="en-US" altLang="ko-KR" sz="900" b="0" i="0" u="none" strike="noStrike" kern="0" cap="none" spc="-8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3DQC </a:t>
            </a:r>
            <a:r>
              <a:rPr kumimoji="0" lang="ko-KR" altLang="en-US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분야 확대</a:t>
            </a:r>
            <a:r>
              <a:rPr kumimoji="0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 배관 분야 </a:t>
            </a:r>
            <a:r>
              <a:rPr kumimoji="0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전기</a:t>
            </a:r>
            <a:r>
              <a:rPr kumimoji="0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건축</a:t>
            </a:r>
            <a:r>
              <a:rPr kumimoji="0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토목 등 </a:t>
            </a:r>
            <a:r>
              <a:rPr kumimoji="0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9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부서 별 구현 가능 여부 확인 후 진행 예정</a:t>
            </a:r>
            <a:endParaRPr kumimoji="0" lang="en-US" altLang="ko-KR" sz="900" b="0" i="0" u="none" strike="noStrike" kern="0" cap="none" spc="-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900" b="0" i="0" u="none" strike="noStrike" kern="0" cap="none" spc="-8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endParaRPr kumimoji="0" lang="en-US" altLang="ko-KR" sz="900" b="0" i="0" u="none" strike="noStrike" kern="0" cap="none" spc="-8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22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endParaRPr kumimoji="0" lang="en-US" altLang="ko-KR" sz="900" b="0" i="0" u="none" strike="noStrike" kern="0" cap="none" spc="-8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5489" t="37737" r="18239" b="26195"/>
          <a:stretch/>
        </p:blipFill>
        <p:spPr>
          <a:xfrm>
            <a:off x="2330232" y="1974093"/>
            <a:ext cx="3282563" cy="14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B0001548-F463-4078-B390-D1EEB779B889}"/>
              </a:ext>
            </a:extLst>
          </p:cNvPr>
          <p:cNvSpPr/>
          <p:nvPr/>
        </p:nvSpPr>
        <p:spPr bwMode="auto">
          <a:xfrm>
            <a:off x="415055" y="3662355"/>
            <a:ext cx="5474049" cy="1468932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8D8C70B-6E4D-42FB-AC84-7D00CFE6B04A}"/>
              </a:ext>
            </a:extLst>
          </p:cNvPr>
          <p:cNvSpPr/>
          <p:nvPr/>
        </p:nvSpPr>
        <p:spPr>
          <a:xfrm>
            <a:off x="4652203" y="5367637"/>
            <a:ext cx="1056187" cy="1164649"/>
          </a:xfrm>
          <a:prstGeom prst="rect">
            <a:avLst/>
          </a:prstGeom>
          <a:solidFill>
            <a:schemeClr val="bg1"/>
          </a:solidFill>
          <a:ln w="3175" cap="flat" cmpd="dbl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303007" y="1341665"/>
            <a:ext cx="5711493" cy="286882"/>
            <a:chOff x="6151949" y="3489990"/>
            <a:chExt cx="5231019" cy="286882"/>
          </a:xfrm>
        </p:grpSpPr>
        <p:sp>
          <p:nvSpPr>
            <p:cNvPr id="138" name="직사각형 137"/>
            <p:cNvSpPr/>
            <p:nvPr/>
          </p:nvSpPr>
          <p:spPr bwMode="auto">
            <a:xfrm>
              <a:off x="6151949" y="3489990"/>
              <a:ext cx="5231019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139" name="TextBox 89"/>
            <p:cNvSpPr txBox="1">
              <a:spLocks noChangeArrowheads="1"/>
            </p:cNvSpPr>
            <p:nvPr/>
          </p:nvSpPr>
          <p:spPr bwMode="auto">
            <a:xfrm>
              <a:off x="6334984" y="3510320"/>
              <a:ext cx="223850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상세 </a:t>
              </a: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프로세스</a:t>
              </a:r>
              <a:endParaRPr kumimoji="0" lang="ko-KR" altLang="en-US" sz="1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40" name="도넛 139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적용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프로세스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ko-KR" altLang="en-US"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10" name="Rectangle 8"/>
          <p:cNvSpPr>
            <a:spLocks noChangeArrowheads="1"/>
          </p:cNvSpPr>
          <p:nvPr/>
        </p:nvSpPr>
        <p:spPr bwMode="auto">
          <a:xfrm>
            <a:off x="6151949" y="5224256"/>
            <a:ext cx="3357061" cy="1420384"/>
          </a:xfrm>
          <a:prstGeom prst="rect">
            <a:avLst/>
          </a:prstGeom>
          <a:noFill/>
          <a:ln w="3175" algn="ctr">
            <a:solidFill>
              <a:srgbClr val="A6A6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144000" rIns="72000" bIns="35996" anchor="ctr"/>
          <a:lstStyle/>
          <a:p>
            <a:pPr marL="228600" marR="0" lvl="0" indent="-228600" algn="l" defTabSz="999733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</a:t>
            </a: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기준 정의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99733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환경 구성 및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Setup</a:t>
            </a:r>
          </a:p>
          <a:p>
            <a:pPr marL="228600" marR="0" lvl="0" indent="-228600" algn="l" defTabSz="999733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Project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정보 설정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99733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별 설계 기준 값 설정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99733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시스템에서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Check Report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99733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Note :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배관설계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Confirm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하에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ISO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도면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Issue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예정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51950" y="4861315"/>
            <a:ext cx="3357060" cy="286882"/>
            <a:chOff x="6151950" y="3489990"/>
            <a:chExt cx="3249675" cy="286882"/>
          </a:xfrm>
        </p:grpSpPr>
        <p:sp>
          <p:nvSpPr>
            <p:cNvPr id="86" name="직사각형 85"/>
            <p:cNvSpPr/>
            <p:nvPr/>
          </p:nvSpPr>
          <p:spPr bwMode="auto">
            <a:xfrm>
              <a:off x="6151950" y="3489990"/>
              <a:ext cx="3249675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88" name="TextBox 89"/>
            <p:cNvSpPr txBox="1">
              <a:spLocks noChangeArrowheads="1"/>
            </p:cNvSpPr>
            <p:nvPr/>
          </p:nvSpPr>
          <p:spPr bwMode="auto">
            <a:xfrm>
              <a:off x="6334984" y="3510320"/>
              <a:ext cx="223850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프로세스 </a:t>
              </a: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설명</a:t>
              </a:r>
            </a:p>
          </p:txBody>
        </p:sp>
        <p:sp>
          <p:nvSpPr>
            <p:cNvPr id="3" name="도넛 2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151950" y="1341665"/>
            <a:ext cx="3357060" cy="286882"/>
            <a:chOff x="6151950" y="3489990"/>
            <a:chExt cx="3249675" cy="286882"/>
          </a:xfrm>
        </p:grpSpPr>
        <p:sp>
          <p:nvSpPr>
            <p:cNvPr id="92" name="직사각형 91"/>
            <p:cNvSpPr/>
            <p:nvPr/>
          </p:nvSpPr>
          <p:spPr bwMode="auto">
            <a:xfrm>
              <a:off x="6151950" y="3489990"/>
              <a:ext cx="3249675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93" name="TextBox 89"/>
            <p:cNvSpPr txBox="1">
              <a:spLocks noChangeArrowheads="1"/>
            </p:cNvSpPr>
            <p:nvPr/>
          </p:nvSpPr>
          <p:spPr bwMode="auto">
            <a:xfrm>
              <a:off x="6334984" y="3510320"/>
              <a:ext cx="223850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프로세스별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입력 </a:t>
              </a: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R&amp;R</a:t>
              </a:r>
              <a:endParaRPr kumimoji="0" lang="en-US" altLang="ko-KR" sz="10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94" name="도넛 93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95" name="표 94"/>
          <p:cNvGraphicFramePr>
            <a:graphicFrameLocks noGrp="1"/>
          </p:cNvGraphicFramePr>
          <p:nvPr>
            <p:extLst/>
          </p:nvPr>
        </p:nvGraphicFramePr>
        <p:xfrm>
          <a:off x="6151947" y="1943674"/>
          <a:ext cx="3357062" cy="277485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72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38">
                  <a:extLst>
                    <a:ext uri="{9D8B030D-6E8A-4147-A177-3AD203B41FA5}">
                      <a16:colId xmlns:a16="http://schemas.microsoft.com/office/drawing/2014/main" val="920074841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09446074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75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4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S/N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프로세스 내역</a:t>
                      </a: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</a:t>
                      </a:r>
                      <a:r>
                        <a:rPr lang="en-US" altLang="ko-KR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R&amp;R</a:t>
                      </a:r>
                    </a:p>
                  </a:txBody>
                  <a:tcPr marL="5451" marR="5451" marT="545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고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61"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스마트</a:t>
                      </a:r>
                      <a:endParaRPr kumimoji="0" lang="en-US" altLang="ko-KR" sz="600" b="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플랫폼팀</a:t>
                      </a:r>
                      <a:endParaRPr kumimoji="0" lang="ko-KR" altLang="en-US" sz="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6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설계팀</a:t>
                      </a:r>
                      <a:endParaRPr kumimoji="0" lang="ko-KR" altLang="en-US" sz="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600" b="0" kern="120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협력사</a:t>
                      </a:r>
                      <a:endParaRPr kumimoji="0" lang="ko-KR" altLang="en-US" sz="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 시점</a:t>
                      </a:r>
                      <a:endParaRPr kumimoji="0" lang="ko-KR" altLang="en-US" sz="8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kern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8080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 기준 정의</a:t>
                      </a:r>
                      <a:endParaRPr kumimoji="0" lang="ko-KR" altLang="en-US" sz="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endParaRPr kumimoji="0" lang="ko-KR" altLang="en-US" sz="7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●</a:t>
                      </a:r>
                      <a:endParaRPr kumimoji="0" lang="ko-KR" altLang="en-US" sz="7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시작</a:t>
                      </a:r>
                      <a:endParaRPr kumimoji="0" lang="ko-KR" altLang="en-US" sz="7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0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 smtClean="0"/>
                        <a:t>System Setup</a:t>
                      </a:r>
                      <a:endParaRPr lang="ko-KR" altLang="en-US" sz="700" dirty="0"/>
                    </a:p>
                  </a:txBody>
                  <a:tcPr marL="0" marR="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●</a:t>
                      </a:r>
                      <a:endParaRPr lang="ko-KR" altLang="en-US" sz="700" dirty="0"/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0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Project</a:t>
                      </a:r>
                      <a:r>
                        <a:rPr kumimoji="0" lang="ko-KR" altLang="en-US" sz="7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700" b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Setup</a:t>
                      </a:r>
                      <a:endParaRPr kumimoji="0" lang="ko-KR" altLang="en-US" sz="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●</a:t>
                      </a:r>
                      <a:endParaRPr kumimoji="0" lang="ko-KR" altLang="en-US" sz="7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endParaRPr kumimoji="0" lang="ko-KR" altLang="en-US" sz="7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프로젝트 시작</a:t>
                      </a:r>
                      <a:endParaRPr kumimoji="0" lang="ko-KR" altLang="en-US" sz="7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200834"/>
                  </a:ext>
                </a:extLst>
              </a:tr>
              <a:tr h="4890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kern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8080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 </a:t>
                      </a:r>
                      <a:r>
                        <a:rPr kumimoji="0" lang="ko-KR" altLang="en-US" sz="700" b="0" kern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8080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기준값</a:t>
                      </a:r>
                      <a:r>
                        <a:rPr kumimoji="0" lang="ko-KR" altLang="en-US" sz="700" b="0" kern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8080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설정</a:t>
                      </a:r>
                      <a:endParaRPr kumimoji="0" lang="ko-KR" altLang="en-US" sz="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프로젝트 시작 </a:t>
                      </a:r>
                      <a:r>
                        <a:rPr kumimoji="0" lang="en-US" altLang="ko-KR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설계 기준 변경 時</a:t>
                      </a:r>
                      <a:endParaRPr kumimoji="0" lang="ko-KR" altLang="en-US" sz="7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kern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8080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Check Report </a:t>
                      </a:r>
                      <a:r>
                        <a:rPr kumimoji="0" lang="ko-KR" altLang="en-US" sz="700" b="0" kern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8080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생성</a:t>
                      </a:r>
                      <a:endParaRPr kumimoji="0" lang="ko-KR" altLang="en-US" sz="7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도면 </a:t>
                      </a:r>
                      <a:r>
                        <a:rPr kumimoji="0" lang="en-US" altLang="ko-KR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Issue </a:t>
                      </a:r>
                      <a:r>
                        <a:rPr kumimoji="0" lang="ko-KR" altLang="en-US" sz="70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</a:t>
                      </a:r>
                      <a:endParaRPr kumimoji="0" lang="ko-KR" altLang="en-US" sz="7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" name="직사각형 186"/>
          <p:cNvSpPr/>
          <p:nvPr/>
        </p:nvSpPr>
        <p:spPr>
          <a:xfrm>
            <a:off x="303006" y="1695361"/>
            <a:ext cx="3776003" cy="250951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white">
                    <a:alpha val="99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플랜트배관설계팀</a:t>
            </a:r>
            <a:endParaRPr kumimoji="1" lang="ko-KR" altLang="en-US" sz="900" b="1" i="0" u="none" strike="noStrike" kern="1200" cap="none" spc="-50" normalizeH="0" baseline="0" noProof="0" dirty="0">
              <a:ln>
                <a:noFill/>
              </a:ln>
              <a:solidFill>
                <a:prstClr val="white">
                  <a:alpha val="99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4113704" y="1695361"/>
            <a:ext cx="1900796" cy="250951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white">
                    <a:alpha val="99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스마트플랫폼팀</a:t>
            </a:r>
            <a:endParaRPr kumimoji="1" lang="ko-KR" altLang="en-US" sz="900" b="1" i="0" u="none" strike="noStrike" kern="1200" cap="none" spc="-50" normalizeH="0" baseline="0" noProof="0" dirty="0">
              <a:ln>
                <a:noFill/>
              </a:ln>
              <a:solidFill>
                <a:prstClr val="white">
                  <a:alpha val="99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303006" y="2059236"/>
            <a:ext cx="3787936" cy="4583199"/>
          </a:xfrm>
          <a:prstGeom prst="rect">
            <a:avLst/>
          </a:prstGeom>
          <a:noFill/>
          <a:ln w="3175" algn="ctr">
            <a:solidFill>
              <a:srgbClr val="A6A6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9990" tIns="144000" rIns="89990" bIns="35996" anchor="t"/>
          <a:lstStyle/>
          <a:p>
            <a:pPr marL="228600" marR="0" lvl="0" indent="-228600" algn="l" defTabSz="999733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113704" y="2059236"/>
            <a:ext cx="1900796" cy="4583199"/>
          </a:xfrm>
          <a:prstGeom prst="rect">
            <a:avLst/>
          </a:prstGeom>
          <a:noFill/>
          <a:ln w="3175" algn="ctr">
            <a:solidFill>
              <a:srgbClr val="A6A6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9990" tIns="144000" rIns="89990" bIns="35996" anchor="t"/>
          <a:lstStyle/>
          <a:p>
            <a:pPr marL="228600" marR="0" lvl="0" indent="-228600" algn="l" defTabSz="999733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0208" y="1723556"/>
            <a:ext cx="195235" cy="194559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055" y="1716576"/>
            <a:ext cx="195235" cy="194559"/>
          </a:xfrm>
          <a:prstGeom prst="rect">
            <a:avLst/>
          </a:prstGeom>
        </p:spPr>
      </p:pic>
      <p:sp>
        <p:nvSpPr>
          <p:cNvPr id="64" name="직사각형 74"/>
          <p:cNvSpPr/>
          <p:nvPr/>
        </p:nvSpPr>
        <p:spPr>
          <a:xfrm>
            <a:off x="746533" y="2117616"/>
            <a:ext cx="1288575" cy="27662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Design Rule Study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74"/>
          <p:cNvSpPr/>
          <p:nvPr/>
        </p:nvSpPr>
        <p:spPr>
          <a:xfrm>
            <a:off x="746533" y="2635419"/>
            <a:ext cx="1288575" cy="2766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2D Design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74"/>
          <p:cNvSpPr/>
          <p:nvPr/>
        </p:nvSpPr>
        <p:spPr>
          <a:xfrm>
            <a:off x="2674569" y="2635419"/>
            <a:ext cx="1288575" cy="276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 Modeling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직사각형 74"/>
          <p:cNvSpPr/>
          <p:nvPr/>
        </p:nvSpPr>
        <p:spPr>
          <a:xfrm>
            <a:off x="746533" y="4750378"/>
            <a:ext cx="1288575" cy="276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Check Report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74"/>
          <p:cNvSpPr/>
          <p:nvPr/>
        </p:nvSpPr>
        <p:spPr>
          <a:xfrm>
            <a:off x="4415443" y="3861048"/>
            <a:ext cx="1292947" cy="276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System Setup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74"/>
          <p:cNvSpPr/>
          <p:nvPr/>
        </p:nvSpPr>
        <p:spPr>
          <a:xfrm>
            <a:off x="746533" y="3248289"/>
            <a:ext cx="1288575" cy="27662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기준 정의 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직사각형 74"/>
          <p:cNvSpPr/>
          <p:nvPr/>
        </p:nvSpPr>
        <p:spPr>
          <a:xfrm>
            <a:off x="746308" y="5224256"/>
            <a:ext cx="1288800" cy="276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Check Report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검토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874090" y="5704955"/>
            <a:ext cx="1033235" cy="353805"/>
            <a:chOff x="3865464" y="5956329"/>
            <a:chExt cx="1033235" cy="353805"/>
          </a:xfrm>
        </p:grpSpPr>
        <p:sp>
          <p:nvSpPr>
            <p:cNvPr id="73" name="순서도: 판단 72"/>
            <p:cNvSpPr/>
            <p:nvPr/>
          </p:nvSpPr>
          <p:spPr>
            <a:xfrm>
              <a:off x="3865464" y="5956329"/>
              <a:ext cx="1033235" cy="353805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32621" y="6029736"/>
              <a:ext cx="880369" cy="21544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 latinLnBrk="0">
                <a:defRPr sz="800" kern="0">
                  <a:solidFill>
                    <a:srgbClr val="080808"/>
                  </a:solidFill>
                  <a:latin typeface="맑은 고딕" panose="020B0503020000020004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반영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6" name="직사각형 74"/>
          <p:cNvSpPr/>
          <p:nvPr/>
        </p:nvSpPr>
        <p:spPr>
          <a:xfrm>
            <a:off x="746308" y="6272626"/>
            <a:ext cx="1288800" cy="276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도면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Issue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직사각형 74"/>
          <p:cNvSpPr/>
          <p:nvPr/>
        </p:nvSpPr>
        <p:spPr>
          <a:xfrm>
            <a:off x="4415443" y="4137677"/>
            <a:ext cx="1292947" cy="65947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74"/>
          <p:cNvSpPr/>
          <p:nvPr/>
        </p:nvSpPr>
        <p:spPr>
          <a:xfrm>
            <a:off x="4622349" y="4210456"/>
            <a:ext cx="886302" cy="2231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rgbClr val="64A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Project Setup</a:t>
            </a: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직사각형 74"/>
          <p:cNvSpPr/>
          <p:nvPr/>
        </p:nvSpPr>
        <p:spPr>
          <a:xfrm>
            <a:off x="4622349" y="4470795"/>
            <a:ext cx="886302" cy="2231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rgbClr val="64A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기준 </a:t>
            </a:r>
            <a:endParaRPr kumimoji="0" lang="en-US" altLang="ko-KR" sz="700" b="0" i="0" u="none" strike="noStrike" kern="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기본값 설정</a:t>
            </a: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873098" y="4190629"/>
            <a:ext cx="1033235" cy="353805"/>
            <a:chOff x="3865464" y="5956329"/>
            <a:chExt cx="1033235" cy="353805"/>
          </a:xfrm>
        </p:grpSpPr>
        <p:sp>
          <p:nvSpPr>
            <p:cNvPr id="87" name="순서도: 판단 86"/>
            <p:cNvSpPr/>
            <p:nvPr/>
          </p:nvSpPr>
          <p:spPr>
            <a:xfrm>
              <a:off x="3865464" y="5956329"/>
              <a:ext cx="1033235" cy="353805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32621" y="6029736"/>
              <a:ext cx="880369" cy="21544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 latinLnBrk="0">
                <a:defRPr sz="800" kern="0">
                  <a:solidFill>
                    <a:srgbClr val="080808"/>
                  </a:solidFill>
                  <a:latin typeface="맑은 고딕" panose="020B0503020000020004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설계 기준 변경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1390821" y="2394245"/>
            <a:ext cx="0" cy="24117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2035108" y="2773734"/>
            <a:ext cx="63946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1390821" y="2912048"/>
            <a:ext cx="0" cy="3362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  <a:stCxn id="87" idx="2"/>
            <a:endCxn id="67" idx="0"/>
          </p:cNvCxnSpPr>
          <p:nvPr/>
        </p:nvCxnSpPr>
        <p:spPr>
          <a:xfrm>
            <a:off x="1389716" y="4544434"/>
            <a:ext cx="1105" cy="20594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flipH="1">
            <a:off x="1390708" y="5027007"/>
            <a:ext cx="113" cy="1972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>
            <a:off x="1390708" y="5500885"/>
            <a:ext cx="0" cy="20407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>
            <a:off x="1390708" y="6058760"/>
            <a:ext cx="0" cy="2138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01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  <a:stCxn id="87" idx="1"/>
            <a:endCxn id="69" idx="1"/>
          </p:cNvCxnSpPr>
          <p:nvPr/>
        </p:nvCxnSpPr>
        <p:spPr>
          <a:xfrm rot="10800000">
            <a:off x="746534" y="3386604"/>
            <a:ext cx="126565" cy="980928"/>
          </a:xfrm>
          <a:prstGeom prst="bentConnector3">
            <a:avLst>
              <a:gd name="adj1" fmla="val 190309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01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  <a:stCxn id="73" idx="1"/>
            <a:endCxn id="65" idx="1"/>
          </p:cNvCxnSpPr>
          <p:nvPr/>
        </p:nvCxnSpPr>
        <p:spPr>
          <a:xfrm rot="10800000">
            <a:off x="746534" y="2773734"/>
            <a:ext cx="127557" cy="3108124"/>
          </a:xfrm>
          <a:prstGeom prst="bentConnector3">
            <a:avLst>
              <a:gd name="adj1" fmla="val 279214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74">
            <a:extLst>
              <a:ext uri="{FF2B5EF4-FFF2-40B4-BE49-F238E27FC236}">
                <a16:creationId xmlns:a16="http://schemas.microsoft.com/office/drawing/2014/main" id="{D5A9E954-6EF6-4AB0-95BE-EE41E21DB351}"/>
              </a:ext>
            </a:extLst>
          </p:cNvPr>
          <p:cNvSpPr/>
          <p:nvPr/>
        </p:nvSpPr>
        <p:spPr>
          <a:xfrm>
            <a:off x="4766888" y="5748894"/>
            <a:ext cx="216000" cy="7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4" name="직사각형 74">
            <a:extLst>
              <a:ext uri="{FF2B5EF4-FFF2-40B4-BE49-F238E27FC236}">
                <a16:creationId xmlns:a16="http://schemas.microsoft.com/office/drawing/2014/main" id="{90CCD252-234E-4C7D-8F2B-DD476A6291DD}"/>
              </a:ext>
            </a:extLst>
          </p:cNvPr>
          <p:cNvSpPr/>
          <p:nvPr/>
        </p:nvSpPr>
        <p:spPr>
          <a:xfrm>
            <a:off x="4767047" y="5561623"/>
            <a:ext cx="216000" cy="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TextBox 84">
            <a:extLst>
              <a:ext uri="{FF2B5EF4-FFF2-40B4-BE49-F238E27FC236}">
                <a16:creationId xmlns:a16="http://schemas.microsoft.com/office/drawing/2014/main" id="{AC985C71-734C-4373-B8B3-A8C47EA7E121}"/>
              </a:ext>
            </a:extLst>
          </p:cNvPr>
          <p:cNvSpPr txBox="1"/>
          <p:nvPr/>
        </p:nvSpPr>
        <p:spPr>
          <a:xfrm>
            <a:off x="4902792" y="5691258"/>
            <a:ext cx="647934" cy="20005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 : </a:t>
            </a: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PDMS/E3D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6" name="TextBox 84">
            <a:extLst>
              <a:ext uri="{FF2B5EF4-FFF2-40B4-BE49-F238E27FC236}">
                <a16:creationId xmlns:a16="http://schemas.microsoft.com/office/drawing/2014/main" id="{B34BA4A6-7091-4176-9093-C80BB77536A0}"/>
              </a:ext>
            </a:extLst>
          </p:cNvPr>
          <p:cNvSpPr txBox="1"/>
          <p:nvPr/>
        </p:nvSpPr>
        <p:spPr>
          <a:xfrm>
            <a:off x="4910640" y="5513297"/>
            <a:ext cx="404278" cy="20005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 : </a:t>
            </a: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CAD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7" name="직사각형 74">
            <a:extLst>
              <a:ext uri="{FF2B5EF4-FFF2-40B4-BE49-F238E27FC236}">
                <a16:creationId xmlns:a16="http://schemas.microsoft.com/office/drawing/2014/main" id="{CFE6D10C-E76B-4832-85F1-542BC8E969EB}"/>
              </a:ext>
            </a:extLst>
          </p:cNvPr>
          <p:cNvSpPr/>
          <p:nvPr/>
        </p:nvSpPr>
        <p:spPr>
          <a:xfrm>
            <a:off x="4766888" y="5945099"/>
            <a:ext cx="216000" cy="7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1" name="TextBox 84">
            <a:extLst>
              <a:ext uri="{FF2B5EF4-FFF2-40B4-BE49-F238E27FC236}">
                <a16:creationId xmlns:a16="http://schemas.microsoft.com/office/drawing/2014/main" id="{D1EED463-4656-4324-A98F-1F9CC89DA098}"/>
              </a:ext>
            </a:extLst>
          </p:cNvPr>
          <p:cNvSpPr txBox="1"/>
          <p:nvPr/>
        </p:nvSpPr>
        <p:spPr>
          <a:xfrm>
            <a:off x="4898676" y="5894542"/>
            <a:ext cx="720069" cy="20005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 : </a:t>
            </a:r>
            <a:r>
              <a:rPr kumimoji="0" lang="ko-KR" altLang="en-US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신규 시스템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23DF21A-2189-4084-9ADF-A6005F38BFA4}"/>
              </a:ext>
            </a:extLst>
          </p:cNvPr>
          <p:cNvSpPr/>
          <p:nvPr/>
        </p:nvSpPr>
        <p:spPr bwMode="auto">
          <a:xfrm>
            <a:off x="4652203" y="5367637"/>
            <a:ext cx="1056187" cy="133248"/>
          </a:xfrm>
          <a:prstGeom prst="rect">
            <a:avLst/>
          </a:prstGeom>
          <a:solidFill>
            <a:srgbClr val="297FD5">
              <a:lumMod val="40000"/>
              <a:lumOff val="60000"/>
            </a:srgbClr>
          </a:solidFill>
          <a:ln w="317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ko-KR" altLang="en-US" sz="7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 구분 </a:t>
            </a:r>
            <a:r>
              <a:rPr kumimoji="0" lang="en-US" altLang="ko-KR" sz="7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700" b="0" i="0" u="none" strike="noStrike" kern="0" cap="none" spc="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59254B3-636A-41FD-AFCD-89EB99307D94}"/>
              </a:ext>
            </a:extLst>
          </p:cNvPr>
          <p:cNvSpPr/>
          <p:nvPr/>
        </p:nvSpPr>
        <p:spPr bwMode="auto">
          <a:xfrm>
            <a:off x="4652203" y="6126469"/>
            <a:ext cx="1056187" cy="133248"/>
          </a:xfrm>
          <a:prstGeom prst="rect">
            <a:avLst/>
          </a:prstGeom>
          <a:solidFill>
            <a:srgbClr val="297FD5">
              <a:lumMod val="40000"/>
              <a:lumOff val="60000"/>
            </a:srgbClr>
          </a:solidFill>
          <a:ln w="317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 Interface </a:t>
            </a:r>
            <a:r>
              <a:rPr kumimoji="0" lang="ko-KR" altLang="en-US" sz="7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구분 </a:t>
            </a:r>
            <a:r>
              <a:rPr kumimoji="0" lang="en-US" altLang="ko-KR" sz="700" b="0" i="0" u="none" strike="noStrike" kern="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</a:t>
            </a:r>
            <a:endParaRPr kumimoji="0" lang="ko-KR" altLang="en-US" sz="700" b="0" i="0" u="none" strike="noStrike" kern="0" cap="none" spc="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8B833E0-7DEE-4677-A378-84C6D49D28E6}"/>
              </a:ext>
            </a:extLst>
          </p:cNvPr>
          <p:cNvSpPr/>
          <p:nvPr/>
        </p:nvSpPr>
        <p:spPr bwMode="auto">
          <a:xfrm>
            <a:off x="4766888" y="6374831"/>
            <a:ext cx="220937" cy="93355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6" name="TextBox 84">
            <a:extLst>
              <a:ext uri="{FF2B5EF4-FFF2-40B4-BE49-F238E27FC236}">
                <a16:creationId xmlns:a16="http://schemas.microsoft.com/office/drawing/2014/main" id="{8E72ADA3-B952-4C68-A429-D03EB189509B}"/>
              </a:ext>
            </a:extLst>
          </p:cNvPr>
          <p:cNvSpPr txBox="1"/>
          <p:nvPr/>
        </p:nvSpPr>
        <p:spPr>
          <a:xfrm>
            <a:off x="4981044" y="6332231"/>
            <a:ext cx="627095" cy="20005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개발 범위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>
            <a:off x="1662423" y="3284734"/>
            <a:ext cx="2029120" cy="1283748"/>
          </a:xfrm>
          <a:prstGeom prst="bentConnector3">
            <a:avLst>
              <a:gd name="adj1" fmla="val 9990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</p:cNvCxnSpPr>
          <p:nvPr/>
        </p:nvCxnSpPr>
        <p:spPr>
          <a:xfrm flipH="1" flipV="1">
            <a:off x="1860774" y="4367532"/>
            <a:ext cx="2554262" cy="130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69">
            <a:extLst>
              <a:ext uri="{FF2B5EF4-FFF2-40B4-BE49-F238E27FC236}">
                <a16:creationId xmlns:a16="http://schemas.microsoft.com/office/drawing/2014/main" id="{5C8FCC66-30AE-40CA-BD5B-610D36DF52C9}"/>
              </a:ext>
            </a:extLst>
          </p:cNvPr>
          <p:cNvCxnSpPr>
            <a:cxnSpLocks/>
            <a:stCxn id="69" idx="3"/>
            <a:endCxn id="68" idx="0"/>
          </p:cNvCxnSpPr>
          <p:nvPr/>
        </p:nvCxnSpPr>
        <p:spPr>
          <a:xfrm>
            <a:off x="2035108" y="3386604"/>
            <a:ext cx="3026809" cy="474444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74792" y="3182496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4354742" y="3789040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554893" y="4164107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554893" y="4415604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674792" y="4675996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342339" y="4489822"/>
            <a:ext cx="340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71768" y="3870709"/>
            <a:ext cx="340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Y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6950" y="5881857"/>
            <a:ext cx="8250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이상 있음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342339" y="6049419"/>
            <a:ext cx="8250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이상 없음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65368" y="1690389"/>
            <a:ext cx="12923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 Legend : 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● 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주관</a:t>
            </a: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○ 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협조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29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AutoShape 23"/>
          <p:cNvSpPr>
            <a:spLocks noChangeArrowheads="1"/>
          </p:cNvSpPr>
          <p:nvPr/>
        </p:nvSpPr>
        <p:spPr bwMode="auto">
          <a:xfrm>
            <a:off x="2182617" y="3893072"/>
            <a:ext cx="744459" cy="309333"/>
          </a:xfrm>
          <a:prstGeom prst="foldedCorner">
            <a:avLst>
              <a:gd name="adj" fmla="val 20454"/>
            </a:avLst>
          </a:prstGeom>
          <a:solidFill>
            <a:srgbClr val="ECF1F8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결과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1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3803332" y="1299120"/>
            <a:ext cx="5508458" cy="2415662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3800872" y="3902352"/>
            <a:ext cx="5494574" cy="1822203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구성도</a:t>
            </a: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ko-KR" altLang="en-US"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6B9E30F1-E9F6-4519-A02A-1566C7438474}"/>
              </a:ext>
            </a:extLst>
          </p:cNvPr>
          <p:cNvSpPr/>
          <p:nvPr/>
        </p:nvSpPr>
        <p:spPr>
          <a:xfrm>
            <a:off x="444875" y="1204206"/>
            <a:ext cx="9206005" cy="466755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7287" tIns="53643" rIns="107287" bIns="5364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01" name="직선 연결선 400"/>
          <p:cNvCxnSpPr/>
          <p:nvPr/>
        </p:nvCxnSpPr>
        <p:spPr bwMode="auto">
          <a:xfrm>
            <a:off x="303007" y="6021288"/>
            <a:ext cx="920600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2" name="모서리가 둥근 직사각형 401"/>
          <p:cNvSpPr/>
          <p:nvPr/>
        </p:nvSpPr>
        <p:spPr>
          <a:xfrm>
            <a:off x="1199899" y="6143462"/>
            <a:ext cx="3016502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신규</a:t>
            </a: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</a:t>
            </a: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3" name="모서리가 둥근 직사각형 402"/>
          <p:cNvSpPr/>
          <p:nvPr/>
        </p:nvSpPr>
        <p:spPr>
          <a:xfrm>
            <a:off x="1199898" y="6265230"/>
            <a:ext cx="2762244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 Check Report 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 시스템 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4" name="타원 403"/>
          <p:cNvSpPr/>
          <p:nvPr/>
        </p:nvSpPr>
        <p:spPr>
          <a:xfrm>
            <a:off x="1063950" y="6152222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5" name="모서리가 둥근 직사각형 404"/>
          <p:cNvSpPr/>
          <p:nvPr/>
        </p:nvSpPr>
        <p:spPr>
          <a:xfrm>
            <a:off x="1199898" y="6512057"/>
            <a:ext cx="3016503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Configuration File</a:t>
            </a: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6" name="모서리가 둥근 직사각형 405"/>
          <p:cNvSpPr/>
          <p:nvPr/>
        </p:nvSpPr>
        <p:spPr>
          <a:xfrm>
            <a:off x="1199898" y="6633825"/>
            <a:ext cx="2762244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 Check Report 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 설계 기준 값 설정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7" name="타원 406"/>
          <p:cNvSpPr/>
          <p:nvPr/>
        </p:nvSpPr>
        <p:spPr>
          <a:xfrm>
            <a:off x="1063950" y="6520817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8" name="모서리가 둥근 직사각형 407"/>
          <p:cNvSpPr/>
          <p:nvPr/>
        </p:nvSpPr>
        <p:spPr>
          <a:xfrm>
            <a:off x="4152844" y="6143462"/>
            <a:ext cx="3088003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</a:t>
            </a:r>
            <a:r>
              <a:rPr kumimoji="0" lang="en-US" altLang="ko-KR" sz="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Rule</a:t>
            </a: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9" name="모서리가 둥근 직사각형 408"/>
          <p:cNvSpPr/>
          <p:nvPr/>
        </p:nvSpPr>
        <p:spPr>
          <a:xfrm>
            <a:off x="4152844" y="6265230"/>
            <a:ext cx="2762244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</a:t>
            </a: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Rule 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 </a:t>
            </a: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 Check Report 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0" name="타원 409"/>
          <p:cNvSpPr/>
          <p:nvPr/>
        </p:nvSpPr>
        <p:spPr>
          <a:xfrm>
            <a:off x="4016896" y="6152222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4" name="그룹 413"/>
          <p:cNvGrpSpPr/>
          <p:nvPr/>
        </p:nvGrpSpPr>
        <p:grpSpPr>
          <a:xfrm>
            <a:off x="303005" y="6209976"/>
            <a:ext cx="585996" cy="520545"/>
            <a:chOff x="6151951" y="3489989"/>
            <a:chExt cx="536700" cy="520545"/>
          </a:xfrm>
        </p:grpSpPr>
        <p:sp>
          <p:nvSpPr>
            <p:cNvPr id="415" name="직사각형 414"/>
            <p:cNvSpPr/>
            <p:nvPr/>
          </p:nvSpPr>
          <p:spPr bwMode="auto">
            <a:xfrm>
              <a:off x="6151951" y="3489989"/>
              <a:ext cx="536700" cy="5205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416" name="TextBox 89"/>
            <p:cNvSpPr txBox="1">
              <a:spLocks noChangeArrowheads="1"/>
            </p:cNvSpPr>
            <p:nvPr/>
          </p:nvSpPr>
          <p:spPr bwMode="auto">
            <a:xfrm>
              <a:off x="6151951" y="3489989"/>
              <a:ext cx="536700" cy="520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rIns="36000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prstClr val="black"/>
                </a:buClr>
                <a:buSzTx/>
                <a:buFont typeface="Arial" charset="0"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개발범위</a:t>
              </a:r>
            </a:p>
          </p:txBody>
        </p:sp>
      </p:grpSp>
      <p:cxnSp>
        <p:nvCxnSpPr>
          <p:cNvPr id="417" name="직선 연결선 416"/>
          <p:cNvCxnSpPr/>
          <p:nvPr/>
        </p:nvCxnSpPr>
        <p:spPr>
          <a:xfrm>
            <a:off x="6537176" y="6144399"/>
            <a:ext cx="0" cy="6542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모서리가 둥근 직사각형 221">
            <a:extLst>
              <a:ext uri="{FF2B5EF4-FFF2-40B4-BE49-F238E27FC236}">
                <a16:creationId xmlns:a16="http://schemas.microsoft.com/office/drawing/2014/main" id="{B165A107-73FD-405F-B36A-A554BA0C26C1}"/>
              </a:ext>
            </a:extLst>
          </p:cNvPr>
          <p:cNvSpPr/>
          <p:nvPr/>
        </p:nvSpPr>
        <p:spPr>
          <a:xfrm>
            <a:off x="6751685" y="6177894"/>
            <a:ext cx="2773669" cy="4903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Plant Design Management System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E3D : Everything 3D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3DQC : 3D Quality Check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152844" y="6516108"/>
            <a:ext cx="3088003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검증 결과</a:t>
            </a: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152844" y="6637876"/>
            <a:ext cx="2762244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검증 결과 저장 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4016896" y="6524868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531524" y="2808774"/>
            <a:ext cx="1151564" cy="752115"/>
            <a:chOff x="5094939" y="1929641"/>
            <a:chExt cx="1151564" cy="752115"/>
          </a:xfrm>
        </p:grpSpPr>
        <p:sp>
          <p:nvSpPr>
            <p:cNvPr id="113" name="모서리가 접힌 도형 112"/>
            <p:cNvSpPr/>
            <p:nvPr/>
          </p:nvSpPr>
          <p:spPr>
            <a:xfrm>
              <a:off x="5094939" y="1929641"/>
              <a:ext cx="927019" cy="493366"/>
            </a:xfrm>
            <a:prstGeom prst="foldedCorner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모서리가 접힌 도형 113"/>
            <p:cNvSpPr/>
            <p:nvPr/>
          </p:nvSpPr>
          <p:spPr>
            <a:xfrm>
              <a:off x="5192343" y="2061273"/>
              <a:ext cx="927019" cy="493366"/>
            </a:xfrm>
            <a:prstGeom prst="foldedCorner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모서리가 접힌 도형 114"/>
            <p:cNvSpPr/>
            <p:nvPr/>
          </p:nvSpPr>
          <p:spPr>
            <a:xfrm>
              <a:off x="5319484" y="2188390"/>
              <a:ext cx="927019" cy="493366"/>
            </a:xfrm>
            <a:prstGeom prst="foldedCorner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7" name="모서리가 둥근 직사각형 31">
            <a:extLst>
              <a:ext uri="{FF2B5EF4-FFF2-40B4-BE49-F238E27FC236}">
                <a16:creationId xmlns:a16="http://schemas.microsoft.com/office/drawing/2014/main" id="{362A42AE-A674-49A9-A6C6-5FFAF2FBBC85}"/>
              </a:ext>
            </a:extLst>
          </p:cNvPr>
          <p:cNvSpPr/>
          <p:nvPr/>
        </p:nvSpPr>
        <p:spPr>
          <a:xfrm>
            <a:off x="4019371" y="4226224"/>
            <a:ext cx="2439208" cy="1167324"/>
          </a:xfrm>
          <a:prstGeom prst="roundRect">
            <a:avLst>
              <a:gd name="adj" fmla="val 7624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1001">
            <a:schemeClr val="lt2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1302" tIns="25651" rIns="51302" bIns="25651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4158521" y="4543415"/>
            <a:ext cx="1061284" cy="3197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Setup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원통 124"/>
          <p:cNvSpPr/>
          <p:nvPr/>
        </p:nvSpPr>
        <p:spPr>
          <a:xfrm>
            <a:off x="6830369" y="4181901"/>
            <a:ext cx="1993039" cy="1167323"/>
          </a:xfrm>
          <a:prstGeom prst="can">
            <a:avLst>
              <a:gd name="adj" fmla="val 17867"/>
            </a:avLst>
          </a:prstGeom>
          <a:pattFill prst="lgCheck">
            <a:fgClr>
              <a:srgbClr val="C5615F"/>
            </a:fgClr>
            <a:bgClr>
              <a:schemeClr val="accent2">
                <a:lumMod val="60000"/>
                <a:lumOff val="40000"/>
              </a:schemeClr>
            </a:bgClr>
          </a:pattFill>
          <a:effectLst>
            <a:outerShdw blurRad="50800" dist="25400" dir="2700000" algn="tl" rotWithShape="0">
              <a:prstClr val="black">
                <a:alpha val="63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3DQC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5300122" y="4543415"/>
            <a:ext cx="1083336" cy="3197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검증결과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가공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447662" y="4059275"/>
            <a:ext cx="1398265" cy="380399"/>
            <a:chOff x="6182227" y="4206392"/>
            <a:chExt cx="1398265" cy="380399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47B3A3E-6EFC-440D-836C-E42FA0205EA3}"/>
                </a:ext>
              </a:extLst>
            </p:cNvPr>
            <p:cNvSpPr/>
            <p:nvPr/>
          </p:nvSpPr>
          <p:spPr>
            <a:xfrm>
              <a:off x="6249683" y="4258452"/>
              <a:ext cx="1330809" cy="328339"/>
            </a:xfrm>
            <a:prstGeom prst="rect">
              <a:avLst/>
            </a:prstGeom>
            <a:solidFill>
              <a:srgbClr val="FF8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3DQC</a:t>
              </a: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6182227" y="4206392"/>
              <a:ext cx="134912" cy="136830"/>
            </a:xfrm>
            <a:prstGeom prst="ellipse">
              <a:avLst/>
            </a:prstGeom>
            <a:solidFill>
              <a:srgbClr val="E20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5" name="타원 144"/>
          <p:cNvSpPr/>
          <p:nvPr/>
        </p:nvSpPr>
        <p:spPr>
          <a:xfrm>
            <a:off x="6755660" y="3127552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103866" y="3855396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원통 82"/>
          <p:cNvSpPr/>
          <p:nvPr/>
        </p:nvSpPr>
        <p:spPr>
          <a:xfrm>
            <a:off x="6825208" y="1842498"/>
            <a:ext cx="1870567" cy="919934"/>
          </a:xfrm>
          <a:prstGeom prst="can">
            <a:avLst>
              <a:gd name="adj" fmla="val 17867"/>
            </a:avLst>
          </a:prstGeom>
          <a:pattFill prst="lgCheck">
            <a:fgClr>
              <a:schemeClr val="tx2"/>
            </a:fgClr>
            <a:bgClr>
              <a:srgbClr val="285EA0"/>
            </a:bgClr>
          </a:pattFill>
          <a:effectLst>
            <a:outerShdw blurRad="50800" dist="25400" dir="2700000" algn="tl" rotWithShape="0">
              <a:prstClr val="black">
                <a:alpha val="63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PDMS/E3D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2" name="직선 화살표 연결선 91"/>
          <p:cNvCxnSpPr>
            <a:endCxn id="83" idx="4"/>
          </p:cNvCxnSpPr>
          <p:nvPr/>
        </p:nvCxnSpPr>
        <p:spPr>
          <a:xfrm rot="16200000" flipV="1">
            <a:off x="7690829" y="3307411"/>
            <a:ext cx="2484272" cy="47438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직선 화살표 연결선 146"/>
          <p:cNvCxnSpPr>
            <a:endCxn id="115" idx="2"/>
          </p:cNvCxnSpPr>
          <p:nvPr/>
        </p:nvCxnSpPr>
        <p:spPr>
          <a:xfrm flipV="1">
            <a:off x="6218225" y="3560889"/>
            <a:ext cx="1354" cy="6572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78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4158521" y="4925162"/>
            <a:ext cx="1061284" cy="3197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기준 값 설정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모서리가 둥근 직사각형 229">
            <a:extLst>
              <a:ext uri="{FF2B5EF4-FFF2-40B4-BE49-F238E27FC236}">
                <a16:creationId xmlns:a16="http://schemas.microsoft.com/office/drawing/2014/main" id="{FF4E2148-5CBE-410F-8EA0-CC869B24D945}"/>
              </a:ext>
            </a:extLst>
          </p:cNvPr>
          <p:cNvSpPr/>
          <p:nvPr/>
        </p:nvSpPr>
        <p:spPr>
          <a:xfrm>
            <a:off x="5300122" y="4925162"/>
            <a:ext cx="1083336" cy="31972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Check Report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생성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6832734" y="3085998"/>
            <a:ext cx="12282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Configuration Files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47B3A3E-6EFC-440D-836C-E42FA0205EA3}"/>
              </a:ext>
            </a:extLst>
          </p:cNvPr>
          <p:cNvSpPr/>
          <p:nvPr/>
        </p:nvSpPr>
        <p:spPr>
          <a:xfrm>
            <a:off x="7100332" y="1366336"/>
            <a:ext cx="1330809" cy="3283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PDMS/E3D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6" name="직선 화살표 연결선 85"/>
          <p:cNvCxnSpPr>
            <a:stCxn id="125" idx="4"/>
          </p:cNvCxnSpPr>
          <p:nvPr/>
        </p:nvCxnSpPr>
        <p:spPr>
          <a:xfrm flipV="1">
            <a:off x="8823408" y="4765562"/>
            <a:ext cx="356571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28" name="그룹 27"/>
          <p:cNvGrpSpPr/>
          <p:nvPr/>
        </p:nvGrpSpPr>
        <p:grpSpPr>
          <a:xfrm>
            <a:off x="800957" y="3259755"/>
            <a:ext cx="1157925" cy="780293"/>
            <a:chOff x="800957" y="3450211"/>
            <a:chExt cx="1157925" cy="780293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535426" y="3460014"/>
              <a:ext cx="423456" cy="650966"/>
              <a:chOff x="758663" y="2259164"/>
              <a:chExt cx="423456" cy="650966"/>
            </a:xfrm>
          </p:grpSpPr>
          <p:pic>
            <p:nvPicPr>
              <p:cNvPr id="104" name="Picture 129" descr="server">
                <a:extLst>
                  <a:ext uri="{FF2B5EF4-FFF2-40B4-BE49-F238E27FC236}">
                    <a16:creationId xmlns:a16="http://schemas.microsoft.com/office/drawing/2014/main" id="{51BC428F-A759-4E87-96B5-31038DEFB1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22" y="2259164"/>
                <a:ext cx="299150" cy="435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TextBox 407">
                <a:extLst>
                  <a:ext uri="{FF2B5EF4-FFF2-40B4-BE49-F238E27FC236}">
                    <a16:creationId xmlns:a16="http://schemas.microsoft.com/office/drawing/2014/main" id="{78BA9777-8CA2-481D-BADE-ED1660B0B098}"/>
                  </a:ext>
                </a:extLst>
              </p:cNvPr>
              <p:cNvSpPr txBox="1"/>
              <p:nvPr/>
            </p:nvSpPr>
            <p:spPr>
              <a:xfrm>
                <a:off x="758663" y="2678686"/>
                <a:ext cx="423456" cy="231444"/>
              </a:xfrm>
              <a:prstGeom prst="rect">
                <a:avLst/>
              </a:prstGeom>
              <a:noFill/>
            </p:spPr>
            <p:txBody>
              <a:bodyPr wrap="none" lIns="107287" tIns="53643" rIns="107287" bIns="53643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W/S</a:t>
                </a:r>
                <a:endParaRPr kumimoji="0" lang="en-US" altLang="ko-KR" sz="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51" name="Picture 21" descr="사람-컴퓨터_1-[Converted]">
              <a:extLst>
                <a:ext uri="{FF2B5EF4-FFF2-40B4-BE49-F238E27FC236}">
                  <a16:creationId xmlns:a16="http://schemas.microsoft.com/office/drawing/2014/main" id="{ADAF1A20-F3D2-493A-99B6-A88335D4C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61" y="3450211"/>
              <a:ext cx="409230" cy="358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텍스트 개체 틀 1"/>
            <p:cNvSpPr txBox="1">
              <a:spLocks/>
            </p:cNvSpPr>
            <p:nvPr/>
          </p:nvSpPr>
          <p:spPr>
            <a:xfrm>
              <a:off x="800957" y="3758011"/>
              <a:ext cx="809280" cy="4724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User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1" name="꺾인 연결선 119">
            <a:extLst>
              <a:ext uri="{FF2B5EF4-FFF2-40B4-BE49-F238E27FC236}">
                <a16:creationId xmlns:a16="http://schemas.microsoft.com/office/drawing/2014/main" id="{39B0C81B-D0A9-4845-AD06-49D9990ADB1F}"/>
              </a:ext>
            </a:extLst>
          </p:cNvPr>
          <p:cNvCxnSpPr>
            <a:cxnSpLocks/>
            <a:endCxn id="91" idx="1"/>
          </p:cNvCxnSpPr>
          <p:nvPr/>
        </p:nvCxnSpPr>
        <p:spPr bwMode="auto">
          <a:xfrm flipV="1">
            <a:off x="1826422" y="2506951"/>
            <a:ext cx="1976910" cy="1102109"/>
          </a:xfrm>
          <a:prstGeom prst="bentConnector3">
            <a:avLst>
              <a:gd name="adj1" fmla="val 5925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D47D993-DEB7-4627-8A1C-2DDEFD886981}"/>
              </a:ext>
            </a:extLst>
          </p:cNvPr>
          <p:cNvSpPr txBox="1"/>
          <p:nvPr/>
        </p:nvSpPr>
        <p:spPr>
          <a:xfrm rot="5400000">
            <a:off x="2355020" y="3186075"/>
            <a:ext cx="323165" cy="59247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Modeling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6" name="꺾인 연결선 119">
            <a:extLst>
              <a:ext uri="{FF2B5EF4-FFF2-40B4-BE49-F238E27FC236}">
                <a16:creationId xmlns:a16="http://schemas.microsoft.com/office/drawing/2014/main" id="{39B0C81B-D0A9-4845-AD06-49D9990ADB1F}"/>
              </a:ext>
            </a:extLst>
          </p:cNvPr>
          <p:cNvCxnSpPr>
            <a:cxnSpLocks/>
            <a:stCxn id="135" idx="1"/>
          </p:cNvCxnSpPr>
          <p:nvPr/>
        </p:nvCxnSpPr>
        <p:spPr bwMode="auto">
          <a:xfrm rot="10800000">
            <a:off x="1838582" y="3790516"/>
            <a:ext cx="1962291" cy="1022939"/>
          </a:xfrm>
          <a:prstGeom prst="bentConnector3">
            <a:avLst>
              <a:gd name="adj1" fmla="val 4112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endCxn id="125" idx="2"/>
          </p:cNvCxnSpPr>
          <p:nvPr/>
        </p:nvCxnSpPr>
        <p:spPr>
          <a:xfrm flipV="1">
            <a:off x="6464270" y="4765563"/>
            <a:ext cx="366099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77" name="자유형 76"/>
          <p:cNvSpPr/>
          <p:nvPr/>
        </p:nvSpPr>
        <p:spPr>
          <a:xfrm rot="1236201">
            <a:off x="4226226" y="1593712"/>
            <a:ext cx="1354735" cy="1284371"/>
          </a:xfrm>
          <a:custGeom>
            <a:avLst/>
            <a:gdLst>
              <a:gd name="connsiteX0" fmla="*/ 712407 w 952102"/>
              <a:gd name="connsiteY0" fmla="*/ 241143 h 952102"/>
              <a:gd name="connsiteX1" fmla="*/ 852875 w 952102"/>
              <a:gd name="connsiteY1" fmla="*/ 198809 h 952102"/>
              <a:gd name="connsiteX2" fmla="*/ 904561 w 952102"/>
              <a:gd name="connsiteY2" fmla="*/ 288333 h 952102"/>
              <a:gd name="connsiteX3" fmla="*/ 797665 w 952102"/>
              <a:gd name="connsiteY3" fmla="*/ 388814 h 952102"/>
              <a:gd name="connsiteX4" fmla="*/ 797665 w 952102"/>
              <a:gd name="connsiteY4" fmla="*/ 563288 h 952102"/>
              <a:gd name="connsiteX5" fmla="*/ 904561 w 952102"/>
              <a:gd name="connsiteY5" fmla="*/ 663769 h 952102"/>
              <a:gd name="connsiteX6" fmla="*/ 852875 w 952102"/>
              <a:gd name="connsiteY6" fmla="*/ 753293 h 952102"/>
              <a:gd name="connsiteX7" fmla="*/ 712407 w 952102"/>
              <a:gd name="connsiteY7" fmla="*/ 710959 h 952102"/>
              <a:gd name="connsiteX8" fmla="*/ 561308 w 952102"/>
              <a:gd name="connsiteY8" fmla="*/ 798196 h 952102"/>
              <a:gd name="connsiteX9" fmla="*/ 527738 w 952102"/>
              <a:gd name="connsiteY9" fmla="*/ 941011 h 952102"/>
              <a:gd name="connsiteX10" fmla="*/ 424364 w 952102"/>
              <a:gd name="connsiteY10" fmla="*/ 941011 h 952102"/>
              <a:gd name="connsiteX11" fmla="*/ 390793 w 952102"/>
              <a:gd name="connsiteY11" fmla="*/ 798196 h 952102"/>
              <a:gd name="connsiteX12" fmla="*/ 239694 w 952102"/>
              <a:gd name="connsiteY12" fmla="*/ 710959 h 952102"/>
              <a:gd name="connsiteX13" fmla="*/ 99227 w 952102"/>
              <a:gd name="connsiteY13" fmla="*/ 753293 h 952102"/>
              <a:gd name="connsiteX14" fmla="*/ 47541 w 952102"/>
              <a:gd name="connsiteY14" fmla="*/ 663769 h 952102"/>
              <a:gd name="connsiteX15" fmla="*/ 154437 w 952102"/>
              <a:gd name="connsiteY15" fmla="*/ 563288 h 952102"/>
              <a:gd name="connsiteX16" fmla="*/ 154437 w 952102"/>
              <a:gd name="connsiteY16" fmla="*/ 388814 h 952102"/>
              <a:gd name="connsiteX17" fmla="*/ 47541 w 952102"/>
              <a:gd name="connsiteY17" fmla="*/ 288333 h 952102"/>
              <a:gd name="connsiteX18" fmla="*/ 99227 w 952102"/>
              <a:gd name="connsiteY18" fmla="*/ 198809 h 952102"/>
              <a:gd name="connsiteX19" fmla="*/ 239695 w 952102"/>
              <a:gd name="connsiteY19" fmla="*/ 241143 h 952102"/>
              <a:gd name="connsiteX20" fmla="*/ 390794 w 952102"/>
              <a:gd name="connsiteY20" fmla="*/ 153906 h 952102"/>
              <a:gd name="connsiteX21" fmla="*/ 424364 w 952102"/>
              <a:gd name="connsiteY21" fmla="*/ 11091 h 952102"/>
              <a:gd name="connsiteX22" fmla="*/ 527738 w 952102"/>
              <a:gd name="connsiteY22" fmla="*/ 11091 h 952102"/>
              <a:gd name="connsiteX23" fmla="*/ 561309 w 952102"/>
              <a:gd name="connsiteY23" fmla="*/ 153906 h 952102"/>
              <a:gd name="connsiteX24" fmla="*/ 712408 w 952102"/>
              <a:gd name="connsiteY24" fmla="*/ 241143 h 952102"/>
              <a:gd name="connsiteX25" fmla="*/ 712407 w 952102"/>
              <a:gd name="connsiteY25" fmla="*/ 241143 h 95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52102" h="952102">
                <a:moveTo>
                  <a:pt x="612817" y="240837"/>
                </a:moveTo>
                <a:lnTo>
                  <a:pt x="714654" y="177765"/>
                </a:lnTo>
                <a:lnTo>
                  <a:pt x="774336" y="237448"/>
                </a:lnTo>
                <a:lnTo>
                  <a:pt x="711264" y="339285"/>
                </a:lnTo>
                <a:cubicBezTo>
                  <a:pt x="735557" y="381064"/>
                  <a:pt x="748283" y="428559"/>
                  <a:pt x="748135" y="476888"/>
                </a:cubicBezTo>
                <a:lnTo>
                  <a:pt x="853675" y="533545"/>
                </a:lnTo>
                <a:lnTo>
                  <a:pt x="831830" y="615072"/>
                </a:lnTo>
                <a:lnTo>
                  <a:pt x="712101" y="611369"/>
                </a:lnTo>
                <a:cubicBezTo>
                  <a:pt x="688065" y="653297"/>
                  <a:pt x="653296" y="688066"/>
                  <a:pt x="611368" y="712101"/>
                </a:cubicBezTo>
                <a:lnTo>
                  <a:pt x="615073" y="831830"/>
                </a:lnTo>
                <a:lnTo>
                  <a:pt x="533544" y="853676"/>
                </a:lnTo>
                <a:lnTo>
                  <a:pt x="476887" y="748135"/>
                </a:lnTo>
                <a:cubicBezTo>
                  <a:pt x="428559" y="748284"/>
                  <a:pt x="381063" y="735557"/>
                  <a:pt x="339284" y="711265"/>
                </a:cubicBezTo>
                <a:lnTo>
                  <a:pt x="237448" y="774337"/>
                </a:lnTo>
                <a:lnTo>
                  <a:pt x="177766" y="714654"/>
                </a:lnTo>
                <a:lnTo>
                  <a:pt x="240838" y="612817"/>
                </a:lnTo>
                <a:cubicBezTo>
                  <a:pt x="216545" y="571038"/>
                  <a:pt x="203819" y="523543"/>
                  <a:pt x="203967" y="475214"/>
                </a:cubicBezTo>
                <a:lnTo>
                  <a:pt x="98427" y="418557"/>
                </a:lnTo>
                <a:lnTo>
                  <a:pt x="120272" y="337030"/>
                </a:lnTo>
                <a:lnTo>
                  <a:pt x="240001" y="340733"/>
                </a:lnTo>
                <a:cubicBezTo>
                  <a:pt x="264037" y="298805"/>
                  <a:pt x="298806" y="264036"/>
                  <a:pt x="340734" y="240001"/>
                </a:cubicBezTo>
                <a:lnTo>
                  <a:pt x="337029" y="120272"/>
                </a:lnTo>
                <a:lnTo>
                  <a:pt x="418558" y="98426"/>
                </a:lnTo>
                <a:lnTo>
                  <a:pt x="475215" y="203967"/>
                </a:lnTo>
                <a:cubicBezTo>
                  <a:pt x="523543" y="203818"/>
                  <a:pt x="571039" y="216545"/>
                  <a:pt x="612818" y="240837"/>
                </a:cubicBezTo>
                <a:lnTo>
                  <a:pt x="612817" y="240837"/>
                </a:lnTo>
                <a:close/>
              </a:path>
            </a:pathLst>
          </a:custGeom>
          <a:solidFill>
            <a:srgbClr val="CCCCF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259877" tIns="261356" rIns="259877" bIns="261356" numCol="1" spcCol="1270" anchor="ctr" anchorCtr="0">
            <a:noAutofit/>
          </a:bodyPr>
          <a:lstStyle/>
          <a:p>
            <a:pPr marL="0" marR="0" lvl="0" indent="0" algn="ctr" defTabSz="533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원형 화살표 79"/>
          <p:cNvSpPr/>
          <p:nvPr/>
        </p:nvSpPr>
        <p:spPr>
          <a:xfrm>
            <a:off x="4068720" y="1582601"/>
            <a:ext cx="1339779" cy="1339779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6230648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618031" y="1985477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621517" y="1979030"/>
            <a:ext cx="511680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QC</a:t>
            </a:r>
          </a:p>
          <a:p>
            <a:pPr marL="0" marR="0" lvl="0" indent="0" algn="ctr" defTabSz="533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Rules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원형 화살표 86"/>
          <p:cNvSpPr/>
          <p:nvPr/>
        </p:nvSpPr>
        <p:spPr>
          <a:xfrm rot="10800000">
            <a:off x="4361218" y="1579878"/>
            <a:ext cx="1339779" cy="1339779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6230648"/>
              <a:gd name="adj5" fmla="val 698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25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 개발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8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28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※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개발 목록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816303"/>
              </p:ext>
            </p:extLst>
          </p:nvPr>
        </p:nvGraphicFramePr>
        <p:xfrm>
          <a:off x="303006" y="1612088"/>
          <a:ext cx="9330514" cy="3396034"/>
        </p:xfrm>
        <a:graphic>
          <a:graphicData uri="http://schemas.openxmlformats.org/drawingml/2006/table">
            <a:tbl>
              <a:tblPr/>
              <a:tblGrid>
                <a:gridCol w="401522">
                  <a:extLst>
                    <a:ext uri="{9D8B030D-6E8A-4147-A177-3AD203B41FA5}">
                      <a16:colId xmlns:a16="http://schemas.microsoft.com/office/drawing/2014/main" val="296438213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4056775435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181863005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7771217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62888393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414718796"/>
                    </a:ext>
                  </a:extLst>
                </a:gridCol>
              </a:tblGrid>
              <a:tr h="17472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범위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시스템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36104"/>
                  </a:ext>
                </a:extLst>
              </a:tr>
              <a:tr h="1747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PDMS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E3D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903619"/>
                  </a:ext>
                </a:extLst>
              </a:tr>
              <a:tr h="334261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- UI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 개발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322936"/>
                  </a:ext>
                </a:extLst>
              </a:tr>
              <a:tr h="3342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- UI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515444"/>
                  </a:ext>
                </a:extLst>
              </a:tr>
              <a:tr h="3342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로그인 모듈</a:t>
                      </a:r>
                    </a:p>
                  </a:txBody>
                  <a:tcPr marL="28575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0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407323"/>
                  </a:ext>
                </a:extLst>
              </a:tr>
              <a:tr h="3342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Setup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DB Setup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Configuration Setup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0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7089"/>
                  </a:ext>
                </a:extLst>
              </a:tr>
              <a:tr h="3342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Report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모듈</a:t>
                      </a:r>
                    </a:p>
                  </a:txBody>
                  <a:tcPr marL="28575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0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352489"/>
                  </a:ext>
                </a:extLst>
              </a:tr>
              <a:tr h="3342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Database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- Database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(Update)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813797"/>
                  </a:ext>
                </a:extLst>
              </a:tr>
              <a:tr h="37249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</a:t>
                      </a:r>
                      <a:r>
                        <a:rPr lang="en-US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Quality</a:t>
                      </a:r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 </a:t>
                      </a:r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-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설계 검증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Rule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&lt;PDMS&gt; 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 기 개발 완료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완료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/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/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&lt;E3D&gt;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- 18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 신규 개발 추진</a:t>
                      </a:r>
                      <a:endParaRPr lang="en-US" altLang="ko-KR" sz="8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18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건 개발 완료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316941"/>
                  </a:ext>
                </a:extLst>
              </a:tr>
              <a:tr h="334261"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정보 관리를 위한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Configuration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구축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53474"/>
                  </a:ext>
                </a:extLst>
              </a:tr>
              <a:tr h="334261"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-  Check Report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6A6A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11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47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12535</TotalTime>
  <Words>5560</Words>
  <Application>Microsoft Office PowerPoint</Application>
  <PresentationFormat>A4 용지(210x297mm)</PresentationFormat>
  <Paragraphs>1224</Paragraphs>
  <Slides>45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Modern H Medium</vt:lpstr>
      <vt:lpstr>modern h midium</vt:lpstr>
      <vt:lpstr>굴림</vt:lpstr>
      <vt:lpstr>맑은 고딕</vt:lpstr>
      <vt:lpstr>현대하모니 L</vt:lpstr>
      <vt:lpstr>현대하모니 M</vt:lpstr>
      <vt:lpstr>Arial</vt:lpstr>
      <vt:lpstr>Calibri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I. 개요</vt:lpstr>
      <vt:lpstr>I. 개요</vt:lpstr>
      <vt:lpstr>I. 개요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Ⅱ. 주요 추진 내역</vt:lpstr>
      <vt:lpstr>Ⅲ. 기대효과</vt:lpstr>
      <vt:lpstr>Ⅲ. 기대효과</vt:lpstr>
      <vt:lpstr>Ⅲ. 기대효과</vt:lpstr>
      <vt:lpstr>Ⅲ. 기대효과</vt:lpstr>
      <vt:lpstr>IV. 향후 계획</vt:lpstr>
      <vt:lpstr>PowerPoint 프레젠테이션</vt:lpstr>
      <vt:lpstr>[첨부] 1. 3DQC 적용 실사례 (TUCF) </vt:lpstr>
      <vt:lpstr>[첨부] 1. 3DQC 적용 실사례 (TUCF)</vt:lpstr>
      <vt:lpstr>[첨부] 1. 3DQC 적용 실사례 (TUCF)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최홍재</cp:lastModifiedBy>
  <cp:revision>97</cp:revision>
  <dcterms:created xsi:type="dcterms:W3CDTF">2022-12-09T02:40:02Z</dcterms:created>
  <dcterms:modified xsi:type="dcterms:W3CDTF">2022-12-21T05:27:30Z</dcterms:modified>
</cp:coreProperties>
</file>